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8" r:id="rId1"/>
  </p:sldMasterIdLst>
  <p:notesMasterIdLst>
    <p:notesMasterId r:id="rId158"/>
  </p:notesMasterIdLst>
  <p:sldIdLst>
    <p:sldId id="256" r:id="rId2"/>
    <p:sldId id="257" r:id="rId3"/>
    <p:sldId id="317" r:id="rId4"/>
    <p:sldId id="258" r:id="rId5"/>
    <p:sldId id="265" r:id="rId6"/>
    <p:sldId id="266" r:id="rId7"/>
    <p:sldId id="259" r:id="rId8"/>
    <p:sldId id="267" r:id="rId9"/>
    <p:sldId id="268" r:id="rId10"/>
    <p:sldId id="260" r:id="rId11"/>
    <p:sldId id="269" r:id="rId12"/>
    <p:sldId id="261" r:id="rId13"/>
    <p:sldId id="270" r:id="rId14"/>
    <p:sldId id="271" r:id="rId15"/>
    <p:sldId id="262" r:id="rId16"/>
    <p:sldId id="273" r:id="rId17"/>
    <p:sldId id="263" r:id="rId18"/>
    <p:sldId id="274" r:id="rId19"/>
    <p:sldId id="275" r:id="rId20"/>
    <p:sldId id="276" r:id="rId21"/>
    <p:sldId id="277" r:id="rId22"/>
    <p:sldId id="278" r:id="rId23"/>
    <p:sldId id="280" r:id="rId24"/>
    <p:sldId id="281" r:id="rId25"/>
    <p:sldId id="282" r:id="rId26"/>
    <p:sldId id="283" r:id="rId27"/>
    <p:sldId id="284" r:id="rId28"/>
    <p:sldId id="285" r:id="rId29"/>
    <p:sldId id="286" r:id="rId30"/>
    <p:sldId id="287" r:id="rId31"/>
    <p:sldId id="288" r:id="rId32"/>
    <p:sldId id="289" r:id="rId33"/>
    <p:sldId id="424" r:id="rId34"/>
    <p:sldId id="290" r:id="rId35"/>
    <p:sldId id="291" r:id="rId36"/>
    <p:sldId id="292" r:id="rId37"/>
    <p:sldId id="293" r:id="rId38"/>
    <p:sldId id="294" r:id="rId39"/>
    <p:sldId id="295" r:id="rId40"/>
    <p:sldId id="297" r:id="rId41"/>
    <p:sldId id="298" r:id="rId42"/>
    <p:sldId id="301" r:id="rId43"/>
    <p:sldId id="303" r:id="rId44"/>
    <p:sldId id="304" r:id="rId45"/>
    <p:sldId id="302" r:id="rId46"/>
    <p:sldId id="299" r:id="rId47"/>
    <p:sldId id="422" r:id="rId48"/>
    <p:sldId id="423" r:id="rId49"/>
    <p:sldId id="305" r:id="rId50"/>
    <p:sldId id="306" r:id="rId51"/>
    <p:sldId id="307" r:id="rId52"/>
    <p:sldId id="309" r:id="rId53"/>
    <p:sldId id="425" r:id="rId54"/>
    <p:sldId id="310" r:id="rId55"/>
    <p:sldId id="312" r:id="rId56"/>
    <p:sldId id="313" r:id="rId57"/>
    <p:sldId id="314" r:id="rId58"/>
    <p:sldId id="315" r:id="rId59"/>
    <p:sldId id="318" r:id="rId60"/>
    <p:sldId id="323" r:id="rId61"/>
    <p:sldId id="324" r:id="rId62"/>
    <p:sldId id="325" r:id="rId63"/>
    <p:sldId id="354" r:id="rId64"/>
    <p:sldId id="326" r:id="rId65"/>
    <p:sldId id="328" r:id="rId66"/>
    <p:sldId id="329" r:id="rId67"/>
    <p:sldId id="355" r:id="rId68"/>
    <p:sldId id="330" r:id="rId69"/>
    <p:sldId id="331" r:id="rId70"/>
    <p:sldId id="356" r:id="rId71"/>
    <p:sldId id="332" r:id="rId72"/>
    <p:sldId id="333" r:id="rId73"/>
    <p:sldId id="357" r:id="rId74"/>
    <p:sldId id="334" r:id="rId75"/>
    <p:sldId id="335" r:id="rId76"/>
    <p:sldId id="358" r:id="rId77"/>
    <p:sldId id="336" r:id="rId78"/>
    <p:sldId id="337" r:id="rId79"/>
    <p:sldId id="338" r:id="rId80"/>
    <p:sldId id="339" r:id="rId81"/>
    <p:sldId id="340" r:id="rId82"/>
    <p:sldId id="341" r:id="rId83"/>
    <p:sldId id="342" r:id="rId84"/>
    <p:sldId id="343" r:id="rId85"/>
    <p:sldId id="344" r:id="rId86"/>
    <p:sldId id="359" r:id="rId87"/>
    <p:sldId id="345" r:id="rId88"/>
    <p:sldId id="346" r:id="rId89"/>
    <p:sldId id="360" r:id="rId90"/>
    <p:sldId id="347" r:id="rId91"/>
    <p:sldId id="348" r:id="rId92"/>
    <p:sldId id="361" r:id="rId93"/>
    <p:sldId id="349" r:id="rId94"/>
    <p:sldId id="362" r:id="rId95"/>
    <p:sldId id="350" r:id="rId96"/>
    <p:sldId id="351" r:id="rId97"/>
    <p:sldId id="352" r:id="rId98"/>
    <p:sldId id="363" r:id="rId99"/>
    <p:sldId id="353" r:id="rId100"/>
    <p:sldId id="398" r:id="rId101"/>
    <p:sldId id="365" r:id="rId102"/>
    <p:sldId id="366" r:id="rId103"/>
    <p:sldId id="367" r:id="rId104"/>
    <p:sldId id="399" r:id="rId105"/>
    <p:sldId id="368" r:id="rId106"/>
    <p:sldId id="400" r:id="rId107"/>
    <p:sldId id="369" r:id="rId108"/>
    <p:sldId id="370" r:id="rId109"/>
    <p:sldId id="371" r:id="rId110"/>
    <p:sldId id="372" r:id="rId111"/>
    <p:sldId id="373" r:id="rId112"/>
    <p:sldId id="374" r:id="rId113"/>
    <p:sldId id="401" r:id="rId114"/>
    <p:sldId id="375" r:id="rId115"/>
    <p:sldId id="376" r:id="rId116"/>
    <p:sldId id="377" r:id="rId117"/>
    <p:sldId id="402" r:id="rId118"/>
    <p:sldId id="378" r:id="rId119"/>
    <p:sldId id="403" r:id="rId120"/>
    <p:sldId id="379" r:id="rId121"/>
    <p:sldId id="404" r:id="rId122"/>
    <p:sldId id="380" r:id="rId123"/>
    <p:sldId id="405" r:id="rId124"/>
    <p:sldId id="381" r:id="rId125"/>
    <p:sldId id="406" r:id="rId126"/>
    <p:sldId id="382" r:id="rId127"/>
    <p:sldId id="407" r:id="rId128"/>
    <p:sldId id="383" r:id="rId129"/>
    <p:sldId id="408" r:id="rId130"/>
    <p:sldId id="384" r:id="rId131"/>
    <p:sldId id="409" r:id="rId132"/>
    <p:sldId id="410" r:id="rId133"/>
    <p:sldId id="385" r:id="rId134"/>
    <p:sldId id="411" r:id="rId135"/>
    <p:sldId id="386" r:id="rId136"/>
    <p:sldId id="387" r:id="rId137"/>
    <p:sldId id="413" r:id="rId138"/>
    <p:sldId id="412" r:id="rId139"/>
    <p:sldId id="388" r:id="rId140"/>
    <p:sldId id="414" r:id="rId141"/>
    <p:sldId id="389" r:id="rId142"/>
    <p:sldId id="415" r:id="rId143"/>
    <p:sldId id="390" r:id="rId144"/>
    <p:sldId id="416" r:id="rId145"/>
    <p:sldId id="391" r:id="rId146"/>
    <p:sldId id="417" r:id="rId147"/>
    <p:sldId id="418" r:id="rId148"/>
    <p:sldId id="392" r:id="rId149"/>
    <p:sldId id="419" r:id="rId150"/>
    <p:sldId id="393" r:id="rId151"/>
    <p:sldId id="394" r:id="rId152"/>
    <p:sldId id="395" r:id="rId153"/>
    <p:sldId id="396" r:id="rId154"/>
    <p:sldId id="420" r:id="rId155"/>
    <p:sldId id="397" r:id="rId156"/>
    <p:sldId id="421" r:id="rId1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676" autoAdjust="0"/>
    <p:restoredTop sz="92015" autoAdjust="0"/>
  </p:normalViewPr>
  <p:slideViewPr>
    <p:cSldViewPr>
      <p:cViewPr varScale="1">
        <p:scale>
          <a:sx n="81" d="100"/>
          <a:sy n="81" d="100"/>
        </p:scale>
        <p:origin x="1128" y="53"/>
      </p:cViewPr>
      <p:guideLst>
        <p:guide orient="horz" pos="2160"/>
        <p:guide pos="2880"/>
      </p:guideLst>
    </p:cSldViewPr>
  </p:slideViewPr>
  <p:outlineViewPr>
    <p:cViewPr>
      <p:scale>
        <a:sx n="33" d="100"/>
        <a:sy n="33" d="100"/>
      </p:scale>
      <p:origin x="0" y="-486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slide" Target="slides/slide152.xml"/><Relationship Id="rId16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046A2A-855D-430B-8D59-E274BA60A878}" type="doc">
      <dgm:prSet loTypeId="urn:microsoft.com/office/officeart/2005/8/layout/hierarchy2" loCatId="hierarchy" qsTypeId="urn:microsoft.com/office/officeart/2005/8/quickstyle/3d9" qsCatId="3D" csTypeId="urn:microsoft.com/office/officeart/2005/8/colors/accent1_2" csCatId="accent1" phldr="1"/>
      <dgm:spPr/>
      <dgm:t>
        <a:bodyPr/>
        <a:lstStyle/>
        <a:p>
          <a:endParaRPr lang="en-US"/>
        </a:p>
      </dgm:t>
    </dgm:pt>
    <dgm:pt modelId="{20228E8D-BB9B-4F2E-846F-888552C8CF9A}">
      <dgm:prSet phldrT="[متن]"/>
      <dgm:spPr/>
      <dgm:t>
        <a:bodyPr/>
        <a:lstStyle/>
        <a:p>
          <a:pPr rtl="1"/>
          <a:r>
            <a:rPr lang="fa-IR" dirty="0" smtClean="0"/>
            <a:t>کلیات خمس </a:t>
          </a:r>
          <a:endParaRPr lang="en-US" dirty="0"/>
        </a:p>
      </dgm:t>
    </dgm:pt>
    <dgm:pt modelId="{BA382DE7-6DBE-44A7-A0D6-8790F1BD04B6}" type="parTrans" cxnId="{03265026-A5D3-492E-8D01-38F1F2AE0AC9}">
      <dgm:prSet/>
      <dgm:spPr/>
      <dgm:t>
        <a:bodyPr/>
        <a:lstStyle/>
        <a:p>
          <a:endParaRPr lang="en-US"/>
        </a:p>
      </dgm:t>
    </dgm:pt>
    <dgm:pt modelId="{D774572B-8928-4EAF-B515-740025690EE7}" type="sibTrans" cxnId="{03265026-A5D3-492E-8D01-38F1F2AE0AC9}">
      <dgm:prSet/>
      <dgm:spPr/>
      <dgm:t>
        <a:bodyPr/>
        <a:lstStyle/>
        <a:p>
          <a:endParaRPr lang="en-US"/>
        </a:p>
      </dgm:t>
    </dgm:pt>
    <dgm:pt modelId="{D54FB2E7-6C9B-464A-9587-E5CF631CDA9B}">
      <dgm:prSet phldrT="[متن]"/>
      <dgm:spPr/>
      <dgm:t>
        <a:bodyPr/>
        <a:lstStyle/>
        <a:p>
          <a:pPr rtl="1"/>
          <a:r>
            <a:rPr lang="fa-IR" dirty="0" smtClean="0"/>
            <a:t>کلی ذاتی </a:t>
          </a:r>
          <a:endParaRPr lang="en-US" dirty="0"/>
        </a:p>
      </dgm:t>
    </dgm:pt>
    <dgm:pt modelId="{51A5FBF0-D59E-4C77-A284-8A704D84E2D0}" type="parTrans" cxnId="{F0AD8293-CC2B-4484-9A5F-61CC89438030}">
      <dgm:prSet/>
      <dgm:spPr/>
      <dgm:t>
        <a:bodyPr/>
        <a:lstStyle/>
        <a:p>
          <a:endParaRPr lang="en-US"/>
        </a:p>
      </dgm:t>
    </dgm:pt>
    <dgm:pt modelId="{50FEBAD0-1402-4B94-9B2A-619369697DBD}" type="sibTrans" cxnId="{F0AD8293-CC2B-4484-9A5F-61CC89438030}">
      <dgm:prSet/>
      <dgm:spPr/>
      <dgm:t>
        <a:bodyPr/>
        <a:lstStyle/>
        <a:p>
          <a:endParaRPr lang="en-US"/>
        </a:p>
      </dgm:t>
    </dgm:pt>
    <dgm:pt modelId="{1539AF42-F12D-44E2-9CF6-47C1508704C0}">
      <dgm:prSet phldrT="[متن]"/>
      <dgm:spPr/>
      <dgm:t>
        <a:bodyPr/>
        <a:lstStyle/>
        <a:p>
          <a:r>
            <a:rPr lang="fa-IR" dirty="0" smtClean="0"/>
            <a:t>نوع </a:t>
          </a:r>
          <a:endParaRPr lang="en-US" dirty="0"/>
        </a:p>
      </dgm:t>
    </dgm:pt>
    <dgm:pt modelId="{04D784AF-7013-460D-A522-321D42F702F5}" type="parTrans" cxnId="{2BEF8C52-BF9B-4419-8A24-E688545256B8}">
      <dgm:prSet/>
      <dgm:spPr/>
      <dgm:t>
        <a:bodyPr/>
        <a:lstStyle/>
        <a:p>
          <a:endParaRPr lang="en-US"/>
        </a:p>
      </dgm:t>
    </dgm:pt>
    <dgm:pt modelId="{E65CE030-9FC1-46E8-B05B-1CDB95363B34}" type="sibTrans" cxnId="{2BEF8C52-BF9B-4419-8A24-E688545256B8}">
      <dgm:prSet/>
      <dgm:spPr/>
      <dgm:t>
        <a:bodyPr/>
        <a:lstStyle/>
        <a:p>
          <a:endParaRPr lang="en-US"/>
        </a:p>
      </dgm:t>
    </dgm:pt>
    <dgm:pt modelId="{13B709C1-5852-498B-9B78-BFF0133179B1}">
      <dgm:prSet phldrT="[متن]"/>
      <dgm:spPr/>
      <dgm:t>
        <a:bodyPr/>
        <a:lstStyle/>
        <a:p>
          <a:r>
            <a:rPr lang="fa-IR" dirty="0" smtClean="0"/>
            <a:t>جنس </a:t>
          </a:r>
          <a:endParaRPr lang="en-US" dirty="0"/>
        </a:p>
      </dgm:t>
    </dgm:pt>
    <dgm:pt modelId="{F88D7362-7E3B-44C1-B1B7-E5886ECA0E2C}" type="parTrans" cxnId="{F2A6719C-D623-4977-9A6A-B94081715220}">
      <dgm:prSet/>
      <dgm:spPr/>
      <dgm:t>
        <a:bodyPr/>
        <a:lstStyle/>
        <a:p>
          <a:endParaRPr lang="en-US"/>
        </a:p>
      </dgm:t>
    </dgm:pt>
    <dgm:pt modelId="{BE74E1D7-0687-4D16-A8C7-D3746611E803}" type="sibTrans" cxnId="{F2A6719C-D623-4977-9A6A-B94081715220}">
      <dgm:prSet/>
      <dgm:spPr/>
      <dgm:t>
        <a:bodyPr/>
        <a:lstStyle/>
        <a:p>
          <a:endParaRPr lang="en-US"/>
        </a:p>
      </dgm:t>
    </dgm:pt>
    <dgm:pt modelId="{3F993D77-DA2F-46B5-8966-2DB99BCCB611}">
      <dgm:prSet phldrT="[متن]"/>
      <dgm:spPr/>
      <dgm:t>
        <a:bodyPr/>
        <a:lstStyle/>
        <a:p>
          <a:pPr rtl="1"/>
          <a:r>
            <a:rPr lang="fa-IR" dirty="0" smtClean="0"/>
            <a:t>کلی عرضی </a:t>
          </a:r>
          <a:endParaRPr lang="en-US" dirty="0"/>
        </a:p>
      </dgm:t>
    </dgm:pt>
    <dgm:pt modelId="{E2208FD8-5A81-4509-8FFB-F7FF9D6FE997}" type="parTrans" cxnId="{C987EB48-0B93-44D4-95B9-06044D95AD3A}">
      <dgm:prSet/>
      <dgm:spPr/>
      <dgm:t>
        <a:bodyPr/>
        <a:lstStyle/>
        <a:p>
          <a:endParaRPr lang="en-US"/>
        </a:p>
      </dgm:t>
    </dgm:pt>
    <dgm:pt modelId="{84880E00-62A1-4798-BBD5-20A2462E480E}" type="sibTrans" cxnId="{C987EB48-0B93-44D4-95B9-06044D95AD3A}">
      <dgm:prSet/>
      <dgm:spPr/>
      <dgm:t>
        <a:bodyPr/>
        <a:lstStyle/>
        <a:p>
          <a:endParaRPr lang="en-US"/>
        </a:p>
      </dgm:t>
    </dgm:pt>
    <dgm:pt modelId="{C7979F0E-60F5-415D-9AAC-CDFF6383C80A}">
      <dgm:prSet phldrT="[متن]"/>
      <dgm:spPr/>
      <dgm:t>
        <a:bodyPr/>
        <a:lstStyle/>
        <a:p>
          <a:r>
            <a:rPr lang="fa-IR" dirty="0" smtClean="0"/>
            <a:t>عرض خاص </a:t>
          </a:r>
          <a:endParaRPr lang="en-US" dirty="0"/>
        </a:p>
      </dgm:t>
    </dgm:pt>
    <dgm:pt modelId="{562EB4B2-8D75-4802-82FF-4B1A99F19BC6}" type="parTrans" cxnId="{1EB4E50D-2FE4-40A4-9AC4-24222797D322}">
      <dgm:prSet/>
      <dgm:spPr/>
      <dgm:t>
        <a:bodyPr/>
        <a:lstStyle/>
        <a:p>
          <a:endParaRPr lang="en-US"/>
        </a:p>
      </dgm:t>
    </dgm:pt>
    <dgm:pt modelId="{9CA1B754-95AE-42D8-A989-36E8E2855DA6}" type="sibTrans" cxnId="{1EB4E50D-2FE4-40A4-9AC4-24222797D322}">
      <dgm:prSet/>
      <dgm:spPr/>
      <dgm:t>
        <a:bodyPr/>
        <a:lstStyle/>
        <a:p>
          <a:endParaRPr lang="en-US"/>
        </a:p>
      </dgm:t>
    </dgm:pt>
    <dgm:pt modelId="{7E4C2F23-38C1-4254-8F82-7295779F65FA}">
      <dgm:prSet/>
      <dgm:spPr/>
      <dgm:t>
        <a:bodyPr/>
        <a:lstStyle/>
        <a:p>
          <a:r>
            <a:rPr lang="fa-IR" dirty="0" smtClean="0"/>
            <a:t>فصل </a:t>
          </a:r>
          <a:endParaRPr lang="en-US" dirty="0"/>
        </a:p>
      </dgm:t>
    </dgm:pt>
    <dgm:pt modelId="{F75EE484-5590-4ED2-AB82-9B03C6606040}" type="parTrans" cxnId="{25F0732C-64F1-4C29-B142-AB777C347FFE}">
      <dgm:prSet/>
      <dgm:spPr/>
      <dgm:t>
        <a:bodyPr/>
        <a:lstStyle/>
        <a:p>
          <a:endParaRPr lang="en-US"/>
        </a:p>
      </dgm:t>
    </dgm:pt>
    <dgm:pt modelId="{C87DD4E2-C66C-4E3E-B653-1778DC9907C2}" type="sibTrans" cxnId="{25F0732C-64F1-4C29-B142-AB777C347FFE}">
      <dgm:prSet/>
      <dgm:spPr/>
      <dgm:t>
        <a:bodyPr/>
        <a:lstStyle/>
        <a:p>
          <a:endParaRPr lang="en-US"/>
        </a:p>
      </dgm:t>
    </dgm:pt>
    <dgm:pt modelId="{C5FDBC33-8126-47B0-85D8-B33EC02EBD14}">
      <dgm:prSet/>
      <dgm:spPr/>
      <dgm:t>
        <a:bodyPr/>
        <a:lstStyle/>
        <a:p>
          <a:r>
            <a:rPr lang="fa-IR" dirty="0" smtClean="0"/>
            <a:t>عرض عام</a:t>
          </a:r>
          <a:endParaRPr lang="en-US" dirty="0"/>
        </a:p>
      </dgm:t>
    </dgm:pt>
    <dgm:pt modelId="{9EA0E3FC-6B8C-4F92-8EBD-58A4A08F0E6C}" type="parTrans" cxnId="{99D77517-BD1B-4430-A846-598F6A1DD578}">
      <dgm:prSet/>
      <dgm:spPr/>
      <dgm:t>
        <a:bodyPr/>
        <a:lstStyle/>
        <a:p>
          <a:endParaRPr lang="en-US"/>
        </a:p>
      </dgm:t>
    </dgm:pt>
    <dgm:pt modelId="{22DA53C1-EF96-446B-876D-3C8C3302F7A4}" type="sibTrans" cxnId="{99D77517-BD1B-4430-A846-598F6A1DD578}">
      <dgm:prSet/>
      <dgm:spPr/>
      <dgm:t>
        <a:bodyPr/>
        <a:lstStyle/>
        <a:p>
          <a:endParaRPr lang="en-US"/>
        </a:p>
      </dgm:t>
    </dgm:pt>
    <dgm:pt modelId="{A51F36E9-1528-4230-998F-DEEB84ACE36D}" type="pres">
      <dgm:prSet presAssocID="{EB046A2A-855D-430B-8D59-E274BA60A878}" presName="diagram" presStyleCnt="0">
        <dgm:presLayoutVars>
          <dgm:chPref val="1"/>
          <dgm:dir/>
          <dgm:animOne val="branch"/>
          <dgm:animLvl val="lvl"/>
          <dgm:resizeHandles val="exact"/>
        </dgm:presLayoutVars>
      </dgm:prSet>
      <dgm:spPr/>
      <dgm:t>
        <a:bodyPr/>
        <a:lstStyle/>
        <a:p>
          <a:endParaRPr lang="en-US"/>
        </a:p>
      </dgm:t>
    </dgm:pt>
    <dgm:pt modelId="{BCBCAAC9-AA4F-4FB1-98BB-DDFB2D8ADF5A}" type="pres">
      <dgm:prSet presAssocID="{20228E8D-BB9B-4F2E-846F-888552C8CF9A}" presName="root1" presStyleCnt="0"/>
      <dgm:spPr/>
    </dgm:pt>
    <dgm:pt modelId="{43A3D56F-49E5-4417-B4EF-511640E576E0}" type="pres">
      <dgm:prSet presAssocID="{20228E8D-BB9B-4F2E-846F-888552C8CF9A}" presName="LevelOneTextNode" presStyleLbl="node0" presStyleIdx="0" presStyleCnt="1">
        <dgm:presLayoutVars>
          <dgm:chPref val="3"/>
        </dgm:presLayoutVars>
      </dgm:prSet>
      <dgm:spPr/>
      <dgm:t>
        <a:bodyPr/>
        <a:lstStyle/>
        <a:p>
          <a:endParaRPr lang="en-US"/>
        </a:p>
      </dgm:t>
    </dgm:pt>
    <dgm:pt modelId="{2644D703-FE81-4ACD-8197-494D920359CD}" type="pres">
      <dgm:prSet presAssocID="{20228E8D-BB9B-4F2E-846F-888552C8CF9A}" presName="level2hierChild" presStyleCnt="0"/>
      <dgm:spPr/>
    </dgm:pt>
    <dgm:pt modelId="{C2D94C35-D2D0-4269-A9A0-05D0AF9276CF}" type="pres">
      <dgm:prSet presAssocID="{51A5FBF0-D59E-4C77-A284-8A704D84E2D0}" presName="conn2-1" presStyleLbl="parChTrans1D2" presStyleIdx="0" presStyleCnt="2"/>
      <dgm:spPr/>
      <dgm:t>
        <a:bodyPr/>
        <a:lstStyle/>
        <a:p>
          <a:endParaRPr lang="en-US"/>
        </a:p>
      </dgm:t>
    </dgm:pt>
    <dgm:pt modelId="{43686AEA-4865-4BC6-A3C0-27AB8267794D}" type="pres">
      <dgm:prSet presAssocID="{51A5FBF0-D59E-4C77-A284-8A704D84E2D0}" presName="connTx" presStyleLbl="parChTrans1D2" presStyleIdx="0" presStyleCnt="2"/>
      <dgm:spPr/>
      <dgm:t>
        <a:bodyPr/>
        <a:lstStyle/>
        <a:p>
          <a:endParaRPr lang="en-US"/>
        </a:p>
      </dgm:t>
    </dgm:pt>
    <dgm:pt modelId="{3AA80EDC-9B58-4CFA-82B8-B3B8DE0B3D32}" type="pres">
      <dgm:prSet presAssocID="{D54FB2E7-6C9B-464A-9587-E5CF631CDA9B}" presName="root2" presStyleCnt="0"/>
      <dgm:spPr/>
    </dgm:pt>
    <dgm:pt modelId="{04F1FA35-087A-4544-8FFF-F2CC3CC4040C}" type="pres">
      <dgm:prSet presAssocID="{D54FB2E7-6C9B-464A-9587-E5CF631CDA9B}" presName="LevelTwoTextNode" presStyleLbl="node2" presStyleIdx="0" presStyleCnt="2">
        <dgm:presLayoutVars>
          <dgm:chPref val="3"/>
        </dgm:presLayoutVars>
      </dgm:prSet>
      <dgm:spPr/>
      <dgm:t>
        <a:bodyPr/>
        <a:lstStyle/>
        <a:p>
          <a:endParaRPr lang="en-US"/>
        </a:p>
      </dgm:t>
    </dgm:pt>
    <dgm:pt modelId="{3D72CDF4-6031-4FA2-B2E3-C902139A39AB}" type="pres">
      <dgm:prSet presAssocID="{D54FB2E7-6C9B-464A-9587-E5CF631CDA9B}" presName="level3hierChild" presStyleCnt="0"/>
      <dgm:spPr/>
    </dgm:pt>
    <dgm:pt modelId="{FB5504A0-8E8F-4245-93E0-AFEC684EE201}" type="pres">
      <dgm:prSet presAssocID="{04D784AF-7013-460D-A522-321D42F702F5}" presName="conn2-1" presStyleLbl="parChTrans1D3" presStyleIdx="0" presStyleCnt="5"/>
      <dgm:spPr/>
      <dgm:t>
        <a:bodyPr/>
        <a:lstStyle/>
        <a:p>
          <a:endParaRPr lang="en-US"/>
        </a:p>
      </dgm:t>
    </dgm:pt>
    <dgm:pt modelId="{3C46B673-9F1F-49EB-8E1D-D6CD7E9759D0}" type="pres">
      <dgm:prSet presAssocID="{04D784AF-7013-460D-A522-321D42F702F5}" presName="connTx" presStyleLbl="parChTrans1D3" presStyleIdx="0" presStyleCnt="5"/>
      <dgm:spPr/>
      <dgm:t>
        <a:bodyPr/>
        <a:lstStyle/>
        <a:p>
          <a:endParaRPr lang="en-US"/>
        </a:p>
      </dgm:t>
    </dgm:pt>
    <dgm:pt modelId="{BD2B9822-8273-4D0F-A491-09220C529B3A}" type="pres">
      <dgm:prSet presAssocID="{1539AF42-F12D-44E2-9CF6-47C1508704C0}" presName="root2" presStyleCnt="0"/>
      <dgm:spPr/>
    </dgm:pt>
    <dgm:pt modelId="{2692ADE9-9D2F-434D-9273-4B9ABBDC5CC9}" type="pres">
      <dgm:prSet presAssocID="{1539AF42-F12D-44E2-9CF6-47C1508704C0}" presName="LevelTwoTextNode" presStyleLbl="node3" presStyleIdx="0" presStyleCnt="5">
        <dgm:presLayoutVars>
          <dgm:chPref val="3"/>
        </dgm:presLayoutVars>
      </dgm:prSet>
      <dgm:spPr/>
      <dgm:t>
        <a:bodyPr/>
        <a:lstStyle/>
        <a:p>
          <a:endParaRPr lang="en-US"/>
        </a:p>
      </dgm:t>
    </dgm:pt>
    <dgm:pt modelId="{A68E1A74-18F9-4E0C-AE9E-4A331BE3817F}" type="pres">
      <dgm:prSet presAssocID="{1539AF42-F12D-44E2-9CF6-47C1508704C0}" presName="level3hierChild" presStyleCnt="0"/>
      <dgm:spPr/>
    </dgm:pt>
    <dgm:pt modelId="{1F2B9BC3-DFF9-48C5-961E-E6416F669940}" type="pres">
      <dgm:prSet presAssocID="{F88D7362-7E3B-44C1-B1B7-E5886ECA0E2C}" presName="conn2-1" presStyleLbl="parChTrans1D3" presStyleIdx="1" presStyleCnt="5"/>
      <dgm:spPr/>
      <dgm:t>
        <a:bodyPr/>
        <a:lstStyle/>
        <a:p>
          <a:endParaRPr lang="en-US"/>
        </a:p>
      </dgm:t>
    </dgm:pt>
    <dgm:pt modelId="{30357522-8D76-4735-ACF6-BEDE29E49835}" type="pres">
      <dgm:prSet presAssocID="{F88D7362-7E3B-44C1-B1B7-E5886ECA0E2C}" presName="connTx" presStyleLbl="parChTrans1D3" presStyleIdx="1" presStyleCnt="5"/>
      <dgm:spPr/>
      <dgm:t>
        <a:bodyPr/>
        <a:lstStyle/>
        <a:p>
          <a:endParaRPr lang="en-US"/>
        </a:p>
      </dgm:t>
    </dgm:pt>
    <dgm:pt modelId="{3253859B-1663-4E5A-9AD6-278FFA703E33}" type="pres">
      <dgm:prSet presAssocID="{13B709C1-5852-498B-9B78-BFF0133179B1}" presName="root2" presStyleCnt="0"/>
      <dgm:spPr/>
    </dgm:pt>
    <dgm:pt modelId="{6E612F35-55DD-47FA-A7CA-F0F22385AC09}" type="pres">
      <dgm:prSet presAssocID="{13B709C1-5852-498B-9B78-BFF0133179B1}" presName="LevelTwoTextNode" presStyleLbl="node3" presStyleIdx="1" presStyleCnt="5">
        <dgm:presLayoutVars>
          <dgm:chPref val="3"/>
        </dgm:presLayoutVars>
      </dgm:prSet>
      <dgm:spPr/>
      <dgm:t>
        <a:bodyPr/>
        <a:lstStyle/>
        <a:p>
          <a:endParaRPr lang="en-US"/>
        </a:p>
      </dgm:t>
    </dgm:pt>
    <dgm:pt modelId="{C8F142C9-A3D3-4F69-AA13-55D69FE51F3A}" type="pres">
      <dgm:prSet presAssocID="{13B709C1-5852-498B-9B78-BFF0133179B1}" presName="level3hierChild" presStyleCnt="0"/>
      <dgm:spPr/>
    </dgm:pt>
    <dgm:pt modelId="{763A4B13-26AA-4C29-ABB9-E9A17582E02E}" type="pres">
      <dgm:prSet presAssocID="{F75EE484-5590-4ED2-AB82-9B03C6606040}" presName="conn2-1" presStyleLbl="parChTrans1D3" presStyleIdx="2" presStyleCnt="5"/>
      <dgm:spPr/>
      <dgm:t>
        <a:bodyPr/>
        <a:lstStyle/>
        <a:p>
          <a:endParaRPr lang="en-US"/>
        </a:p>
      </dgm:t>
    </dgm:pt>
    <dgm:pt modelId="{36AFA821-A367-47B4-8281-F5A2298570EE}" type="pres">
      <dgm:prSet presAssocID="{F75EE484-5590-4ED2-AB82-9B03C6606040}" presName="connTx" presStyleLbl="parChTrans1D3" presStyleIdx="2" presStyleCnt="5"/>
      <dgm:spPr/>
      <dgm:t>
        <a:bodyPr/>
        <a:lstStyle/>
        <a:p>
          <a:endParaRPr lang="en-US"/>
        </a:p>
      </dgm:t>
    </dgm:pt>
    <dgm:pt modelId="{7CA9AEEF-E7A5-4FCA-9C5E-8D8985A9B4E1}" type="pres">
      <dgm:prSet presAssocID="{7E4C2F23-38C1-4254-8F82-7295779F65FA}" presName="root2" presStyleCnt="0"/>
      <dgm:spPr/>
    </dgm:pt>
    <dgm:pt modelId="{5320D5BA-22AF-48F0-A34C-E968595C692F}" type="pres">
      <dgm:prSet presAssocID="{7E4C2F23-38C1-4254-8F82-7295779F65FA}" presName="LevelTwoTextNode" presStyleLbl="node3" presStyleIdx="2" presStyleCnt="5">
        <dgm:presLayoutVars>
          <dgm:chPref val="3"/>
        </dgm:presLayoutVars>
      </dgm:prSet>
      <dgm:spPr/>
      <dgm:t>
        <a:bodyPr/>
        <a:lstStyle/>
        <a:p>
          <a:endParaRPr lang="en-US"/>
        </a:p>
      </dgm:t>
    </dgm:pt>
    <dgm:pt modelId="{BA22549C-7CA9-4558-9F81-42709ED60864}" type="pres">
      <dgm:prSet presAssocID="{7E4C2F23-38C1-4254-8F82-7295779F65FA}" presName="level3hierChild" presStyleCnt="0"/>
      <dgm:spPr/>
    </dgm:pt>
    <dgm:pt modelId="{48743EE4-2D75-41AE-AAD2-0E199823AB4B}" type="pres">
      <dgm:prSet presAssocID="{E2208FD8-5A81-4509-8FFB-F7FF9D6FE997}" presName="conn2-1" presStyleLbl="parChTrans1D2" presStyleIdx="1" presStyleCnt="2"/>
      <dgm:spPr/>
      <dgm:t>
        <a:bodyPr/>
        <a:lstStyle/>
        <a:p>
          <a:endParaRPr lang="en-US"/>
        </a:p>
      </dgm:t>
    </dgm:pt>
    <dgm:pt modelId="{845EC60A-7EF7-4899-90E6-1B88956FFACA}" type="pres">
      <dgm:prSet presAssocID="{E2208FD8-5A81-4509-8FFB-F7FF9D6FE997}" presName="connTx" presStyleLbl="parChTrans1D2" presStyleIdx="1" presStyleCnt="2"/>
      <dgm:spPr/>
      <dgm:t>
        <a:bodyPr/>
        <a:lstStyle/>
        <a:p>
          <a:endParaRPr lang="en-US"/>
        </a:p>
      </dgm:t>
    </dgm:pt>
    <dgm:pt modelId="{304023E3-1963-4066-B795-CF56C0CFBF2F}" type="pres">
      <dgm:prSet presAssocID="{3F993D77-DA2F-46B5-8966-2DB99BCCB611}" presName="root2" presStyleCnt="0"/>
      <dgm:spPr/>
    </dgm:pt>
    <dgm:pt modelId="{C78BCF75-23B2-4196-BA03-B8B08A5C42CF}" type="pres">
      <dgm:prSet presAssocID="{3F993D77-DA2F-46B5-8966-2DB99BCCB611}" presName="LevelTwoTextNode" presStyleLbl="node2" presStyleIdx="1" presStyleCnt="2">
        <dgm:presLayoutVars>
          <dgm:chPref val="3"/>
        </dgm:presLayoutVars>
      </dgm:prSet>
      <dgm:spPr/>
      <dgm:t>
        <a:bodyPr/>
        <a:lstStyle/>
        <a:p>
          <a:endParaRPr lang="en-US"/>
        </a:p>
      </dgm:t>
    </dgm:pt>
    <dgm:pt modelId="{4FAADA10-E354-4A12-8B9A-54F1DB26D73A}" type="pres">
      <dgm:prSet presAssocID="{3F993D77-DA2F-46B5-8966-2DB99BCCB611}" presName="level3hierChild" presStyleCnt="0"/>
      <dgm:spPr/>
    </dgm:pt>
    <dgm:pt modelId="{234A24CF-0C4B-448B-8AD7-A0E3D01BBEEB}" type="pres">
      <dgm:prSet presAssocID="{562EB4B2-8D75-4802-82FF-4B1A99F19BC6}" presName="conn2-1" presStyleLbl="parChTrans1D3" presStyleIdx="3" presStyleCnt="5"/>
      <dgm:spPr/>
      <dgm:t>
        <a:bodyPr/>
        <a:lstStyle/>
        <a:p>
          <a:endParaRPr lang="en-US"/>
        </a:p>
      </dgm:t>
    </dgm:pt>
    <dgm:pt modelId="{5E82CA8E-C07C-4D45-802C-953C8B419321}" type="pres">
      <dgm:prSet presAssocID="{562EB4B2-8D75-4802-82FF-4B1A99F19BC6}" presName="connTx" presStyleLbl="parChTrans1D3" presStyleIdx="3" presStyleCnt="5"/>
      <dgm:spPr/>
      <dgm:t>
        <a:bodyPr/>
        <a:lstStyle/>
        <a:p>
          <a:endParaRPr lang="en-US"/>
        </a:p>
      </dgm:t>
    </dgm:pt>
    <dgm:pt modelId="{4C01DC60-453E-4FE8-87FB-C4DF15039D97}" type="pres">
      <dgm:prSet presAssocID="{C7979F0E-60F5-415D-9AAC-CDFF6383C80A}" presName="root2" presStyleCnt="0"/>
      <dgm:spPr/>
    </dgm:pt>
    <dgm:pt modelId="{9B5AB005-6629-4D82-AEDD-9F55860E274B}" type="pres">
      <dgm:prSet presAssocID="{C7979F0E-60F5-415D-9AAC-CDFF6383C80A}" presName="LevelTwoTextNode" presStyleLbl="node3" presStyleIdx="3" presStyleCnt="5">
        <dgm:presLayoutVars>
          <dgm:chPref val="3"/>
        </dgm:presLayoutVars>
      </dgm:prSet>
      <dgm:spPr/>
      <dgm:t>
        <a:bodyPr/>
        <a:lstStyle/>
        <a:p>
          <a:endParaRPr lang="en-US"/>
        </a:p>
      </dgm:t>
    </dgm:pt>
    <dgm:pt modelId="{2E8651BD-7CAF-4E80-996F-52F707B7F260}" type="pres">
      <dgm:prSet presAssocID="{C7979F0E-60F5-415D-9AAC-CDFF6383C80A}" presName="level3hierChild" presStyleCnt="0"/>
      <dgm:spPr/>
    </dgm:pt>
    <dgm:pt modelId="{5787923D-9EE4-4A95-A11C-0391DF140B44}" type="pres">
      <dgm:prSet presAssocID="{9EA0E3FC-6B8C-4F92-8EBD-58A4A08F0E6C}" presName="conn2-1" presStyleLbl="parChTrans1D3" presStyleIdx="4" presStyleCnt="5"/>
      <dgm:spPr/>
      <dgm:t>
        <a:bodyPr/>
        <a:lstStyle/>
        <a:p>
          <a:endParaRPr lang="en-US"/>
        </a:p>
      </dgm:t>
    </dgm:pt>
    <dgm:pt modelId="{88B703A9-4894-4221-890D-36C2A5EB43DA}" type="pres">
      <dgm:prSet presAssocID="{9EA0E3FC-6B8C-4F92-8EBD-58A4A08F0E6C}" presName="connTx" presStyleLbl="parChTrans1D3" presStyleIdx="4" presStyleCnt="5"/>
      <dgm:spPr/>
      <dgm:t>
        <a:bodyPr/>
        <a:lstStyle/>
        <a:p>
          <a:endParaRPr lang="en-US"/>
        </a:p>
      </dgm:t>
    </dgm:pt>
    <dgm:pt modelId="{AD08C099-6318-43A1-8AE4-334EB9C4F1E6}" type="pres">
      <dgm:prSet presAssocID="{C5FDBC33-8126-47B0-85D8-B33EC02EBD14}" presName="root2" presStyleCnt="0"/>
      <dgm:spPr/>
    </dgm:pt>
    <dgm:pt modelId="{4759BE1C-EF55-420D-BD1F-4A28D85D64B7}" type="pres">
      <dgm:prSet presAssocID="{C5FDBC33-8126-47B0-85D8-B33EC02EBD14}" presName="LevelTwoTextNode" presStyleLbl="node3" presStyleIdx="4" presStyleCnt="5" custLinFactNeighborX="-1764" custLinFactNeighborY="164">
        <dgm:presLayoutVars>
          <dgm:chPref val="3"/>
        </dgm:presLayoutVars>
      </dgm:prSet>
      <dgm:spPr/>
      <dgm:t>
        <a:bodyPr/>
        <a:lstStyle/>
        <a:p>
          <a:endParaRPr lang="en-US"/>
        </a:p>
      </dgm:t>
    </dgm:pt>
    <dgm:pt modelId="{789AE40B-A8D9-4CF6-80CB-3BAD6BAF522C}" type="pres">
      <dgm:prSet presAssocID="{C5FDBC33-8126-47B0-85D8-B33EC02EBD14}" presName="level3hierChild" presStyleCnt="0"/>
      <dgm:spPr/>
    </dgm:pt>
  </dgm:ptLst>
  <dgm:cxnLst>
    <dgm:cxn modelId="{F2A6719C-D623-4977-9A6A-B94081715220}" srcId="{D54FB2E7-6C9B-464A-9587-E5CF631CDA9B}" destId="{13B709C1-5852-498B-9B78-BFF0133179B1}" srcOrd="1" destOrd="0" parTransId="{F88D7362-7E3B-44C1-B1B7-E5886ECA0E2C}" sibTransId="{BE74E1D7-0687-4D16-A8C7-D3746611E803}"/>
    <dgm:cxn modelId="{E5CC4CCA-3C95-4014-9B78-C4639AF5069E}" type="presOf" srcId="{D54FB2E7-6C9B-464A-9587-E5CF631CDA9B}" destId="{04F1FA35-087A-4544-8FFF-F2CC3CC4040C}" srcOrd="0" destOrd="0" presId="urn:microsoft.com/office/officeart/2005/8/layout/hierarchy2"/>
    <dgm:cxn modelId="{F4482EB5-DA4C-4A66-90C6-39BA6CB0F44E}" type="presOf" srcId="{F88D7362-7E3B-44C1-B1B7-E5886ECA0E2C}" destId="{30357522-8D76-4735-ACF6-BEDE29E49835}" srcOrd="1" destOrd="0" presId="urn:microsoft.com/office/officeart/2005/8/layout/hierarchy2"/>
    <dgm:cxn modelId="{996F31DA-EB8D-47F4-A995-07C7472B1011}" type="presOf" srcId="{51A5FBF0-D59E-4C77-A284-8A704D84E2D0}" destId="{C2D94C35-D2D0-4269-A9A0-05D0AF9276CF}" srcOrd="0" destOrd="0" presId="urn:microsoft.com/office/officeart/2005/8/layout/hierarchy2"/>
    <dgm:cxn modelId="{59542945-FCC5-439E-BC4B-B8229C8E8F04}" type="presOf" srcId="{EB046A2A-855D-430B-8D59-E274BA60A878}" destId="{A51F36E9-1528-4230-998F-DEEB84ACE36D}" srcOrd="0" destOrd="0" presId="urn:microsoft.com/office/officeart/2005/8/layout/hierarchy2"/>
    <dgm:cxn modelId="{321D9A71-1740-46CF-AB92-D7A045FD1F55}" type="presOf" srcId="{562EB4B2-8D75-4802-82FF-4B1A99F19BC6}" destId="{5E82CA8E-C07C-4D45-802C-953C8B419321}" srcOrd="1" destOrd="0" presId="urn:microsoft.com/office/officeart/2005/8/layout/hierarchy2"/>
    <dgm:cxn modelId="{69CA65E8-48BC-44DC-9953-17F7D3CD72AB}" type="presOf" srcId="{1539AF42-F12D-44E2-9CF6-47C1508704C0}" destId="{2692ADE9-9D2F-434D-9273-4B9ABBDC5CC9}" srcOrd="0" destOrd="0" presId="urn:microsoft.com/office/officeart/2005/8/layout/hierarchy2"/>
    <dgm:cxn modelId="{F0AD8293-CC2B-4484-9A5F-61CC89438030}" srcId="{20228E8D-BB9B-4F2E-846F-888552C8CF9A}" destId="{D54FB2E7-6C9B-464A-9587-E5CF631CDA9B}" srcOrd="0" destOrd="0" parTransId="{51A5FBF0-D59E-4C77-A284-8A704D84E2D0}" sibTransId="{50FEBAD0-1402-4B94-9B2A-619369697DBD}"/>
    <dgm:cxn modelId="{C987EB48-0B93-44D4-95B9-06044D95AD3A}" srcId="{20228E8D-BB9B-4F2E-846F-888552C8CF9A}" destId="{3F993D77-DA2F-46B5-8966-2DB99BCCB611}" srcOrd="1" destOrd="0" parTransId="{E2208FD8-5A81-4509-8FFB-F7FF9D6FE997}" sibTransId="{84880E00-62A1-4798-BBD5-20A2462E480E}"/>
    <dgm:cxn modelId="{EBFFBCCF-BE1A-4897-A3CA-AE8BA112656B}" type="presOf" srcId="{F75EE484-5590-4ED2-AB82-9B03C6606040}" destId="{36AFA821-A367-47B4-8281-F5A2298570EE}" srcOrd="1" destOrd="0" presId="urn:microsoft.com/office/officeart/2005/8/layout/hierarchy2"/>
    <dgm:cxn modelId="{0BE3CC94-76B0-47FB-9D60-6E28B05ACFA6}" type="presOf" srcId="{F75EE484-5590-4ED2-AB82-9B03C6606040}" destId="{763A4B13-26AA-4C29-ABB9-E9A17582E02E}" srcOrd="0" destOrd="0" presId="urn:microsoft.com/office/officeart/2005/8/layout/hierarchy2"/>
    <dgm:cxn modelId="{A8F10E40-896B-458F-9DA8-912BE6A83E50}" type="presOf" srcId="{04D784AF-7013-460D-A522-321D42F702F5}" destId="{3C46B673-9F1F-49EB-8E1D-D6CD7E9759D0}" srcOrd="1" destOrd="0" presId="urn:microsoft.com/office/officeart/2005/8/layout/hierarchy2"/>
    <dgm:cxn modelId="{2AC782F9-4435-462F-9363-F2EAF6973FEE}" type="presOf" srcId="{20228E8D-BB9B-4F2E-846F-888552C8CF9A}" destId="{43A3D56F-49E5-4417-B4EF-511640E576E0}" srcOrd="0" destOrd="0" presId="urn:microsoft.com/office/officeart/2005/8/layout/hierarchy2"/>
    <dgm:cxn modelId="{25F0732C-64F1-4C29-B142-AB777C347FFE}" srcId="{D54FB2E7-6C9B-464A-9587-E5CF631CDA9B}" destId="{7E4C2F23-38C1-4254-8F82-7295779F65FA}" srcOrd="2" destOrd="0" parTransId="{F75EE484-5590-4ED2-AB82-9B03C6606040}" sibTransId="{C87DD4E2-C66C-4E3E-B653-1778DC9907C2}"/>
    <dgm:cxn modelId="{E0D92EBE-A77B-411B-8D6B-5FA086797FAC}" type="presOf" srcId="{E2208FD8-5A81-4509-8FFB-F7FF9D6FE997}" destId="{845EC60A-7EF7-4899-90E6-1B88956FFACA}" srcOrd="1" destOrd="0" presId="urn:microsoft.com/office/officeart/2005/8/layout/hierarchy2"/>
    <dgm:cxn modelId="{03265026-A5D3-492E-8D01-38F1F2AE0AC9}" srcId="{EB046A2A-855D-430B-8D59-E274BA60A878}" destId="{20228E8D-BB9B-4F2E-846F-888552C8CF9A}" srcOrd="0" destOrd="0" parTransId="{BA382DE7-6DBE-44A7-A0D6-8790F1BD04B6}" sibTransId="{D774572B-8928-4EAF-B515-740025690EE7}"/>
    <dgm:cxn modelId="{1C533698-02F1-4C43-BA86-7F17459FF723}" type="presOf" srcId="{C5FDBC33-8126-47B0-85D8-B33EC02EBD14}" destId="{4759BE1C-EF55-420D-BD1F-4A28D85D64B7}" srcOrd="0" destOrd="0" presId="urn:microsoft.com/office/officeart/2005/8/layout/hierarchy2"/>
    <dgm:cxn modelId="{2BA2E86C-9A57-47CF-8293-3C93D9C5145A}" type="presOf" srcId="{562EB4B2-8D75-4802-82FF-4B1A99F19BC6}" destId="{234A24CF-0C4B-448B-8AD7-A0E3D01BBEEB}" srcOrd="0" destOrd="0" presId="urn:microsoft.com/office/officeart/2005/8/layout/hierarchy2"/>
    <dgm:cxn modelId="{99D77517-BD1B-4430-A846-598F6A1DD578}" srcId="{3F993D77-DA2F-46B5-8966-2DB99BCCB611}" destId="{C5FDBC33-8126-47B0-85D8-B33EC02EBD14}" srcOrd="1" destOrd="0" parTransId="{9EA0E3FC-6B8C-4F92-8EBD-58A4A08F0E6C}" sibTransId="{22DA53C1-EF96-446B-876D-3C8C3302F7A4}"/>
    <dgm:cxn modelId="{2BEF8C52-BF9B-4419-8A24-E688545256B8}" srcId="{D54FB2E7-6C9B-464A-9587-E5CF631CDA9B}" destId="{1539AF42-F12D-44E2-9CF6-47C1508704C0}" srcOrd="0" destOrd="0" parTransId="{04D784AF-7013-460D-A522-321D42F702F5}" sibTransId="{E65CE030-9FC1-46E8-B05B-1CDB95363B34}"/>
    <dgm:cxn modelId="{9C008DEF-FBB6-48BC-98E3-C5925EB11FE9}" type="presOf" srcId="{E2208FD8-5A81-4509-8FFB-F7FF9D6FE997}" destId="{48743EE4-2D75-41AE-AAD2-0E199823AB4B}" srcOrd="0" destOrd="0" presId="urn:microsoft.com/office/officeart/2005/8/layout/hierarchy2"/>
    <dgm:cxn modelId="{BFCCB56B-8D1E-4442-80C6-37CCE1E94A82}" type="presOf" srcId="{13B709C1-5852-498B-9B78-BFF0133179B1}" destId="{6E612F35-55DD-47FA-A7CA-F0F22385AC09}" srcOrd="0" destOrd="0" presId="urn:microsoft.com/office/officeart/2005/8/layout/hierarchy2"/>
    <dgm:cxn modelId="{68CF8290-4D0F-4E86-92D8-29E3C2F30BA6}" type="presOf" srcId="{F88D7362-7E3B-44C1-B1B7-E5886ECA0E2C}" destId="{1F2B9BC3-DFF9-48C5-961E-E6416F669940}" srcOrd="0" destOrd="0" presId="urn:microsoft.com/office/officeart/2005/8/layout/hierarchy2"/>
    <dgm:cxn modelId="{0B3436BE-0768-4ADB-805D-BF5BC8FFFCC5}" type="presOf" srcId="{7E4C2F23-38C1-4254-8F82-7295779F65FA}" destId="{5320D5BA-22AF-48F0-A34C-E968595C692F}" srcOrd="0" destOrd="0" presId="urn:microsoft.com/office/officeart/2005/8/layout/hierarchy2"/>
    <dgm:cxn modelId="{5CB9AF28-CF44-43DA-9C3B-83136BB4965A}" type="presOf" srcId="{51A5FBF0-D59E-4C77-A284-8A704D84E2D0}" destId="{43686AEA-4865-4BC6-A3C0-27AB8267794D}" srcOrd="1" destOrd="0" presId="urn:microsoft.com/office/officeart/2005/8/layout/hierarchy2"/>
    <dgm:cxn modelId="{1FCEB132-79FB-4BA7-8573-0821819AFCBB}" type="presOf" srcId="{9EA0E3FC-6B8C-4F92-8EBD-58A4A08F0E6C}" destId="{5787923D-9EE4-4A95-A11C-0391DF140B44}" srcOrd="0" destOrd="0" presId="urn:microsoft.com/office/officeart/2005/8/layout/hierarchy2"/>
    <dgm:cxn modelId="{1EB4E50D-2FE4-40A4-9AC4-24222797D322}" srcId="{3F993D77-DA2F-46B5-8966-2DB99BCCB611}" destId="{C7979F0E-60F5-415D-9AAC-CDFF6383C80A}" srcOrd="0" destOrd="0" parTransId="{562EB4B2-8D75-4802-82FF-4B1A99F19BC6}" sibTransId="{9CA1B754-95AE-42D8-A989-36E8E2855DA6}"/>
    <dgm:cxn modelId="{8E653B18-6371-49B0-8E56-1DC4EAB5F0BA}" type="presOf" srcId="{9EA0E3FC-6B8C-4F92-8EBD-58A4A08F0E6C}" destId="{88B703A9-4894-4221-890D-36C2A5EB43DA}" srcOrd="1" destOrd="0" presId="urn:microsoft.com/office/officeart/2005/8/layout/hierarchy2"/>
    <dgm:cxn modelId="{EA8C6C1D-CA13-45C9-8F3E-F49AB87788E3}" type="presOf" srcId="{3F993D77-DA2F-46B5-8966-2DB99BCCB611}" destId="{C78BCF75-23B2-4196-BA03-B8B08A5C42CF}" srcOrd="0" destOrd="0" presId="urn:microsoft.com/office/officeart/2005/8/layout/hierarchy2"/>
    <dgm:cxn modelId="{FEACAE44-C27F-4A67-A782-EE89A373D4D4}" type="presOf" srcId="{04D784AF-7013-460D-A522-321D42F702F5}" destId="{FB5504A0-8E8F-4245-93E0-AFEC684EE201}" srcOrd="0" destOrd="0" presId="urn:microsoft.com/office/officeart/2005/8/layout/hierarchy2"/>
    <dgm:cxn modelId="{4BF935FA-DEE9-4B43-8B63-733A0784DC38}" type="presOf" srcId="{C7979F0E-60F5-415D-9AAC-CDFF6383C80A}" destId="{9B5AB005-6629-4D82-AEDD-9F55860E274B}" srcOrd="0" destOrd="0" presId="urn:microsoft.com/office/officeart/2005/8/layout/hierarchy2"/>
    <dgm:cxn modelId="{0F6D957B-3F98-44FB-9053-C32386584873}" type="presParOf" srcId="{A51F36E9-1528-4230-998F-DEEB84ACE36D}" destId="{BCBCAAC9-AA4F-4FB1-98BB-DDFB2D8ADF5A}" srcOrd="0" destOrd="0" presId="urn:microsoft.com/office/officeart/2005/8/layout/hierarchy2"/>
    <dgm:cxn modelId="{D8C11B77-DB9D-4803-98B7-58BACFB38937}" type="presParOf" srcId="{BCBCAAC9-AA4F-4FB1-98BB-DDFB2D8ADF5A}" destId="{43A3D56F-49E5-4417-B4EF-511640E576E0}" srcOrd="0" destOrd="0" presId="urn:microsoft.com/office/officeart/2005/8/layout/hierarchy2"/>
    <dgm:cxn modelId="{3EDC4B64-5F19-4B48-A9BE-2114C549DA9F}" type="presParOf" srcId="{BCBCAAC9-AA4F-4FB1-98BB-DDFB2D8ADF5A}" destId="{2644D703-FE81-4ACD-8197-494D920359CD}" srcOrd="1" destOrd="0" presId="urn:microsoft.com/office/officeart/2005/8/layout/hierarchy2"/>
    <dgm:cxn modelId="{08906B80-5B72-4B23-8B68-AFDF0A401C18}" type="presParOf" srcId="{2644D703-FE81-4ACD-8197-494D920359CD}" destId="{C2D94C35-D2D0-4269-A9A0-05D0AF9276CF}" srcOrd="0" destOrd="0" presId="urn:microsoft.com/office/officeart/2005/8/layout/hierarchy2"/>
    <dgm:cxn modelId="{66A41A4B-02FF-4CB3-909D-FD1A82167DCA}" type="presParOf" srcId="{C2D94C35-D2D0-4269-A9A0-05D0AF9276CF}" destId="{43686AEA-4865-4BC6-A3C0-27AB8267794D}" srcOrd="0" destOrd="0" presId="urn:microsoft.com/office/officeart/2005/8/layout/hierarchy2"/>
    <dgm:cxn modelId="{9670BBAB-02DA-4FFA-A132-6BE9C3A585BA}" type="presParOf" srcId="{2644D703-FE81-4ACD-8197-494D920359CD}" destId="{3AA80EDC-9B58-4CFA-82B8-B3B8DE0B3D32}" srcOrd="1" destOrd="0" presId="urn:microsoft.com/office/officeart/2005/8/layout/hierarchy2"/>
    <dgm:cxn modelId="{1FA08155-3123-43A0-A000-80579ACD2CF0}" type="presParOf" srcId="{3AA80EDC-9B58-4CFA-82B8-B3B8DE0B3D32}" destId="{04F1FA35-087A-4544-8FFF-F2CC3CC4040C}" srcOrd="0" destOrd="0" presId="urn:microsoft.com/office/officeart/2005/8/layout/hierarchy2"/>
    <dgm:cxn modelId="{19AAF2F2-F409-41B7-8E7C-A801AA679031}" type="presParOf" srcId="{3AA80EDC-9B58-4CFA-82B8-B3B8DE0B3D32}" destId="{3D72CDF4-6031-4FA2-B2E3-C902139A39AB}" srcOrd="1" destOrd="0" presId="urn:microsoft.com/office/officeart/2005/8/layout/hierarchy2"/>
    <dgm:cxn modelId="{C74E4FA1-86E8-4E8F-8BDF-6C216DC28294}" type="presParOf" srcId="{3D72CDF4-6031-4FA2-B2E3-C902139A39AB}" destId="{FB5504A0-8E8F-4245-93E0-AFEC684EE201}" srcOrd="0" destOrd="0" presId="urn:microsoft.com/office/officeart/2005/8/layout/hierarchy2"/>
    <dgm:cxn modelId="{44D1336C-9657-4A12-8E72-02A884A81665}" type="presParOf" srcId="{FB5504A0-8E8F-4245-93E0-AFEC684EE201}" destId="{3C46B673-9F1F-49EB-8E1D-D6CD7E9759D0}" srcOrd="0" destOrd="0" presId="urn:microsoft.com/office/officeart/2005/8/layout/hierarchy2"/>
    <dgm:cxn modelId="{CA921567-FFA4-4688-A9D5-D8859EDE73AE}" type="presParOf" srcId="{3D72CDF4-6031-4FA2-B2E3-C902139A39AB}" destId="{BD2B9822-8273-4D0F-A491-09220C529B3A}" srcOrd="1" destOrd="0" presId="urn:microsoft.com/office/officeart/2005/8/layout/hierarchy2"/>
    <dgm:cxn modelId="{2A2609AB-D9F1-44DD-B4CC-92D26262007A}" type="presParOf" srcId="{BD2B9822-8273-4D0F-A491-09220C529B3A}" destId="{2692ADE9-9D2F-434D-9273-4B9ABBDC5CC9}" srcOrd="0" destOrd="0" presId="urn:microsoft.com/office/officeart/2005/8/layout/hierarchy2"/>
    <dgm:cxn modelId="{A3A89125-5301-43E0-87E0-7F92EEDF6C63}" type="presParOf" srcId="{BD2B9822-8273-4D0F-A491-09220C529B3A}" destId="{A68E1A74-18F9-4E0C-AE9E-4A331BE3817F}" srcOrd="1" destOrd="0" presId="urn:microsoft.com/office/officeart/2005/8/layout/hierarchy2"/>
    <dgm:cxn modelId="{1FC295F7-8EFB-448D-9FDD-6C1E1FC1F225}" type="presParOf" srcId="{3D72CDF4-6031-4FA2-B2E3-C902139A39AB}" destId="{1F2B9BC3-DFF9-48C5-961E-E6416F669940}" srcOrd="2" destOrd="0" presId="urn:microsoft.com/office/officeart/2005/8/layout/hierarchy2"/>
    <dgm:cxn modelId="{5A597CF5-DB9F-4880-AA80-5819600C711C}" type="presParOf" srcId="{1F2B9BC3-DFF9-48C5-961E-E6416F669940}" destId="{30357522-8D76-4735-ACF6-BEDE29E49835}" srcOrd="0" destOrd="0" presId="urn:microsoft.com/office/officeart/2005/8/layout/hierarchy2"/>
    <dgm:cxn modelId="{352C6781-A868-43C0-B48F-A9347C7479DA}" type="presParOf" srcId="{3D72CDF4-6031-4FA2-B2E3-C902139A39AB}" destId="{3253859B-1663-4E5A-9AD6-278FFA703E33}" srcOrd="3" destOrd="0" presId="urn:microsoft.com/office/officeart/2005/8/layout/hierarchy2"/>
    <dgm:cxn modelId="{2D1D7B69-34C9-40FC-8EF0-31FB69B4F5B0}" type="presParOf" srcId="{3253859B-1663-4E5A-9AD6-278FFA703E33}" destId="{6E612F35-55DD-47FA-A7CA-F0F22385AC09}" srcOrd="0" destOrd="0" presId="urn:microsoft.com/office/officeart/2005/8/layout/hierarchy2"/>
    <dgm:cxn modelId="{824B06AC-7CDA-4AC2-9C2A-54CB76AF9FEA}" type="presParOf" srcId="{3253859B-1663-4E5A-9AD6-278FFA703E33}" destId="{C8F142C9-A3D3-4F69-AA13-55D69FE51F3A}" srcOrd="1" destOrd="0" presId="urn:microsoft.com/office/officeart/2005/8/layout/hierarchy2"/>
    <dgm:cxn modelId="{023D6176-6FF7-4803-9F22-D0CEEB69BBDE}" type="presParOf" srcId="{3D72CDF4-6031-4FA2-B2E3-C902139A39AB}" destId="{763A4B13-26AA-4C29-ABB9-E9A17582E02E}" srcOrd="4" destOrd="0" presId="urn:microsoft.com/office/officeart/2005/8/layout/hierarchy2"/>
    <dgm:cxn modelId="{768DDB15-25EE-4C28-B3B9-94CBCA12FB5E}" type="presParOf" srcId="{763A4B13-26AA-4C29-ABB9-E9A17582E02E}" destId="{36AFA821-A367-47B4-8281-F5A2298570EE}" srcOrd="0" destOrd="0" presId="urn:microsoft.com/office/officeart/2005/8/layout/hierarchy2"/>
    <dgm:cxn modelId="{56E8A218-3038-406A-B356-19E02346A87E}" type="presParOf" srcId="{3D72CDF4-6031-4FA2-B2E3-C902139A39AB}" destId="{7CA9AEEF-E7A5-4FCA-9C5E-8D8985A9B4E1}" srcOrd="5" destOrd="0" presId="urn:microsoft.com/office/officeart/2005/8/layout/hierarchy2"/>
    <dgm:cxn modelId="{2017F1F8-C6FF-4D6A-B541-EC7F79B1D840}" type="presParOf" srcId="{7CA9AEEF-E7A5-4FCA-9C5E-8D8985A9B4E1}" destId="{5320D5BA-22AF-48F0-A34C-E968595C692F}" srcOrd="0" destOrd="0" presId="urn:microsoft.com/office/officeart/2005/8/layout/hierarchy2"/>
    <dgm:cxn modelId="{8B8D3D32-8ECE-46C7-9448-9BBEC834E329}" type="presParOf" srcId="{7CA9AEEF-E7A5-4FCA-9C5E-8D8985A9B4E1}" destId="{BA22549C-7CA9-4558-9F81-42709ED60864}" srcOrd="1" destOrd="0" presId="urn:microsoft.com/office/officeart/2005/8/layout/hierarchy2"/>
    <dgm:cxn modelId="{29C6485E-E7C6-4225-B644-6E67059579B2}" type="presParOf" srcId="{2644D703-FE81-4ACD-8197-494D920359CD}" destId="{48743EE4-2D75-41AE-AAD2-0E199823AB4B}" srcOrd="2" destOrd="0" presId="urn:microsoft.com/office/officeart/2005/8/layout/hierarchy2"/>
    <dgm:cxn modelId="{9E13350D-11E6-469F-A588-B1BEB17C0004}" type="presParOf" srcId="{48743EE4-2D75-41AE-AAD2-0E199823AB4B}" destId="{845EC60A-7EF7-4899-90E6-1B88956FFACA}" srcOrd="0" destOrd="0" presId="urn:microsoft.com/office/officeart/2005/8/layout/hierarchy2"/>
    <dgm:cxn modelId="{2A8E1F85-C520-4211-8B5B-D0867DEA992A}" type="presParOf" srcId="{2644D703-FE81-4ACD-8197-494D920359CD}" destId="{304023E3-1963-4066-B795-CF56C0CFBF2F}" srcOrd="3" destOrd="0" presId="urn:microsoft.com/office/officeart/2005/8/layout/hierarchy2"/>
    <dgm:cxn modelId="{046C27FA-1A39-41DE-BA9C-62B61D9E5227}" type="presParOf" srcId="{304023E3-1963-4066-B795-CF56C0CFBF2F}" destId="{C78BCF75-23B2-4196-BA03-B8B08A5C42CF}" srcOrd="0" destOrd="0" presId="urn:microsoft.com/office/officeart/2005/8/layout/hierarchy2"/>
    <dgm:cxn modelId="{DEF2C888-61D1-4234-B753-9177F09E1582}" type="presParOf" srcId="{304023E3-1963-4066-B795-CF56C0CFBF2F}" destId="{4FAADA10-E354-4A12-8B9A-54F1DB26D73A}" srcOrd="1" destOrd="0" presId="urn:microsoft.com/office/officeart/2005/8/layout/hierarchy2"/>
    <dgm:cxn modelId="{40F658C2-ABB3-4D3A-86EC-FC32494DF048}" type="presParOf" srcId="{4FAADA10-E354-4A12-8B9A-54F1DB26D73A}" destId="{234A24CF-0C4B-448B-8AD7-A0E3D01BBEEB}" srcOrd="0" destOrd="0" presId="urn:microsoft.com/office/officeart/2005/8/layout/hierarchy2"/>
    <dgm:cxn modelId="{75E94984-B4E5-459B-A9F7-473C15937CB9}" type="presParOf" srcId="{234A24CF-0C4B-448B-8AD7-A0E3D01BBEEB}" destId="{5E82CA8E-C07C-4D45-802C-953C8B419321}" srcOrd="0" destOrd="0" presId="urn:microsoft.com/office/officeart/2005/8/layout/hierarchy2"/>
    <dgm:cxn modelId="{DAE267DC-6BFA-4A22-962C-55435D9BBF1C}" type="presParOf" srcId="{4FAADA10-E354-4A12-8B9A-54F1DB26D73A}" destId="{4C01DC60-453E-4FE8-87FB-C4DF15039D97}" srcOrd="1" destOrd="0" presId="urn:microsoft.com/office/officeart/2005/8/layout/hierarchy2"/>
    <dgm:cxn modelId="{768F0FFD-1412-4043-A586-77CCB26EC1A1}" type="presParOf" srcId="{4C01DC60-453E-4FE8-87FB-C4DF15039D97}" destId="{9B5AB005-6629-4D82-AEDD-9F55860E274B}" srcOrd="0" destOrd="0" presId="urn:microsoft.com/office/officeart/2005/8/layout/hierarchy2"/>
    <dgm:cxn modelId="{F553D776-D5D7-42D5-BF14-609651BA8EE1}" type="presParOf" srcId="{4C01DC60-453E-4FE8-87FB-C4DF15039D97}" destId="{2E8651BD-7CAF-4E80-996F-52F707B7F260}" srcOrd="1" destOrd="0" presId="urn:microsoft.com/office/officeart/2005/8/layout/hierarchy2"/>
    <dgm:cxn modelId="{325C57DB-9C36-4D57-9AF1-E0E3C5E19B06}" type="presParOf" srcId="{4FAADA10-E354-4A12-8B9A-54F1DB26D73A}" destId="{5787923D-9EE4-4A95-A11C-0391DF140B44}" srcOrd="2" destOrd="0" presId="urn:microsoft.com/office/officeart/2005/8/layout/hierarchy2"/>
    <dgm:cxn modelId="{E37FD622-2645-4FAB-995C-5C586F6FF34A}" type="presParOf" srcId="{5787923D-9EE4-4A95-A11C-0391DF140B44}" destId="{88B703A9-4894-4221-890D-36C2A5EB43DA}" srcOrd="0" destOrd="0" presId="urn:microsoft.com/office/officeart/2005/8/layout/hierarchy2"/>
    <dgm:cxn modelId="{B605C1A8-90D4-4650-B47A-020B168A4038}" type="presParOf" srcId="{4FAADA10-E354-4A12-8B9A-54F1DB26D73A}" destId="{AD08C099-6318-43A1-8AE4-334EB9C4F1E6}" srcOrd="3" destOrd="0" presId="urn:microsoft.com/office/officeart/2005/8/layout/hierarchy2"/>
    <dgm:cxn modelId="{AEFC9BD6-A8A5-45C9-8C4F-DBF53C1C07B4}" type="presParOf" srcId="{AD08C099-6318-43A1-8AE4-334EB9C4F1E6}" destId="{4759BE1C-EF55-420D-BD1F-4A28D85D64B7}" srcOrd="0" destOrd="0" presId="urn:microsoft.com/office/officeart/2005/8/layout/hierarchy2"/>
    <dgm:cxn modelId="{30F65701-6680-4038-B98D-1F0EAFA3E69F}" type="presParOf" srcId="{AD08C099-6318-43A1-8AE4-334EB9C4F1E6}" destId="{789AE40B-A8D9-4CF6-80CB-3BAD6BAF522C}"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99AA6C-6870-41D5-A88C-3FE59A6C378E}" type="doc">
      <dgm:prSet loTypeId="urn:microsoft.com/office/officeart/2005/8/layout/target3" loCatId="list" qsTypeId="urn:microsoft.com/office/officeart/2005/8/quickstyle/simple1" qsCatId="simple" csTypeId="urn:microsoft.com/office/officeart/2005/8/colors/accent3_4" csCatId="accent3" phldr="1"/>
      <dgm:spPr/>
      <dgm:t>
        <a:bodyPr/>
        <a:lstStyle/>
        <a:p>
          <a:endParaRPr lang="en-US"/>
        </a:p>
      </dgm:t>
    </dgm:pt>
    <dgm:pt modelId="{B12CA4FF-3E12-4A2F-BA2B-D4D5723B648F}">
      <dgm:prSet phldrT="[متن]"/>
      <dgm:spPr/>
      <dgm:t>
        <a:bodyPr/>
        <a:lstStyle/>
        <a:p>
          <a:r>
            <a:rPr lang="fa-IR" dirty="0" smtClean="0"/>
            <a:t>جوهر </a:t>
          </a:r>
          <a:endParaRPr lang="en-US" dirty="0"/>
        </a:p>
      </dgm:t>
    </dgm:pt>
    <dgm:pt modelId="{041D95BD-57DB-4505-92CB-B83BEE5E2015}" type="parTrans" cxnId="{7DEF90D8-1A70-4A89-A2DA-7B2A5C8CD5BE}">
      <dgm:prSet/>
      <dgm:spPr/>
      <dgm:t>
        <a:bodyPr/>
        <a:lstStyle/>
        <a:p>
          <a:endParaRPr lang="en-US"/>
        </a:p>
      </dgm:t>
    </dgm:pt>
    <dgm:pt modelId="{C3E908C9-E934-438B-99B3-3DBE0561166E}" type="sibTrans" cxnId="{7DEF90D8-1A70-4A89-A2DA-7B2A5C8CD5BE}">
      <dgm:prSet/>
      <dgm:spPr/>
      <dgm:t>
        <a:bodyPr/>
        <a:lstStyle/>
        <a:p>
          <a:endParaRPr lang="en-US"/>
        </a:p>
      </dgm:t>
    </dgm:pt>
    <dgm:pt modelId="{34CB08A2-DA8A-4945-9A4B-01F227DBB6B4}">
      <dgm:prSet phldrT="[متن]"/>
      <dgm:spPr/>
      <dgm:t>
        <a:bodyPr/>
        <a:lstStyle/>
        <a:p>
          <a:r>
            <a:rPr lang="fa-IR" dirty="0" smtClean="0"/>
            <a:t>روح</a:t>
          </a:r>
          <a:endParaRPr lang="en-US" dirty="0"/>
        </a:p>
      </dgm:t>
    </dgm:pt>
    <dgm:pt modelId="{024F858F-F1BF-4ACE-B545-1E9E59AD4EBD}" type="parTrans" cxnId="{B6084B4E-304E-4463-9CB7-2C626B4FC649}">
      <dgm:prSet/>
      <dgm:spPr/>
      <dgm:t>
        <a:bodyPr/>
        <a:lstStyle/>
        <a:p>
          <a:endParaRPr lang="en-US"/>
        </a:p>
      </dgm:t>
    </dgm:pt>
    <dgm:pt modelId="{60B9B91B-3F89-49AC-927F-8C0A64C058BA}" type="sibTrans" cxnId="{B6084B4E-304E-4463-9CB7-2C626B4FC649}">
      <dgm:prSet/>
      <dgm:spPr/>
      <dgm:t>
        <a:bodyPr/>
        <a:lstStyle/>
        <a:p>
          <a:endParaRPr lang="en-US"/>
        </a:p>
      </dgm:t>
    </dgm:pt>
    <dgm:pt modelId="{0A9AFBDB-E68C-45FD-816C-7A436C6BB779}">
      <dgm:prSet phldrT="[متن]"/>
      <dgm:spPr/>
      <dgm:t>
        <a:bodyPr/>
        <a:lstStyle/>
        <a:p>
          <a:r>
            <a:rPr lang="fa-IR" dirty="0" smtClean="0"/>
            <a:t>گیاه</a:t>
          </a:r>
          <a:endParaRPr lang="en-US" dirty="0"/>
        </a:p>
      </dgm:t>
    </dgm:pt>
    <dgm:pt modelId="{8256F4F1-505B-4914-A4F6-29DB3D0004C8}" type="parTrans" cxnId="{6AECC4F3-0D3D-448E-A8AE-05F7177F6125}">
      <dgm:prSet/>
      <dgm:spPr/>
      <dgm:t>
        <a:bodyPr/>
        <a:lstStyle/>
        <a:p>
          <a:endParaRPr lang="en-US"/>
        </a:p>
      </dgm:t>
    </dgm:pt>
    <dgm:pt modelId="{841AC0B7-9F10-4A18-A9D1-24E216555DE2}" type="sibTrans" cxnId="{6AECC4F3-0D3D-448E-A8AE-05F7177F6125}">
      <dgm:prSet/>
      <dgm:spPr/>
      <dgm:t>
        <a:bodyPr/>
        <a:lstStyle/>
        <a:p>
          <a:endParaRPr lang="en-US"/>
        </a:p>
      </dgm:t>
    </dgm:pt>
    <dgm:pt modelId="{B5302EF0-FCA1-43AB-B81D-F7FCC6C565A7}">
      <dgm:prSet phldrT="[متن]"/>
      <dgm:spPr/>
      <dgm:t>
        <a:bodyPr/>
        <a:lstStyle/>
        <a:p>
          <a:r>
            <a:rPr lang="fa-IR" dirty="0" smtClean="0"/>
            <a:t>جسم </a:t>
          </a:r>
          <a:r>
            <a:rPr lang="fa-IR" dirty="0" err="1" smtClean="0"/>
            <a:t>مطلق</a:t>
          </a:r>
          <a:endParaRPr lang="en-US" dirty="0"/>
        </a:p>
      </dgm:t>
    </dgm:pt>
    <dgm:pt modelId="{A16664D5-3730-4C5A-994A-4AAD4317F1C6}" type="parTrans" cxnId="{B20AEDBB-3E7B-49F1-9F11-350E97A72A2F}">
      <dgm:prSet/>
      <dgm:spPr/>
      <dgm:t>
        <a:bodyPr/>
        <a:lstStyle/>
        <a:p>
          <a:endParaRPr lang="en-US"/>
        </a:p>
      </dgm:t>
    </dgm:pt>
    <dgm:pt modelId="{5EB72D34-B690-4703-B0E1-7BFFCDC84E0E}" type="sibTrans" cxnId="{B20AEDBB-3E7B-49F1-9F11-350E97A72A2F}">
      <dgm:prSet/>
      <dgm:spPr/>
      <dgm:t>
        <a:bodyPr/>
        <a:lstStyle/>
        <a:p>
          <a:endParaRPr lang="en-US"/>
        </a:p>
      </dgm:t>
    </dgm:pt>
    <dgm:pt modelId="{9E8607FE-B3EB-4AFB-8C46-EB27A2C1C9C2}">
      <dgm:prSet phldrT="[متن]"/>
      <dgm:spPr/>
      <dgm:t>
        <a:bodyPr/>
        <a:lstStyle/>
        <a:p>
          <a:r>
            <a:rPr lang="fa-IR" dirty="0" smtClean="0"/>
            <a:t>انسان</a:t>
          </a:r>
          <a:endParaRPr lang="en-US" dirty="0"/>
        </a:p>
      </dgm:t>
    </dgm:pt>
    <dgm:pt modelId="{060BC938-A020-47CA-AFD6-A8B5C7BF994F}" type="parTrans" cxnId="{8434AF26-ECA3-44E0-8349-88010E3B9689}">
      <dgm:prSet/>
      <dgm:spPr/>
      <dgm:t>
        <a:bodyPr/>
        <a:lstStyle/>
        <a:p>
          <a:endParaRPr lang="en-US"/>
        </a:p>
      </dgm:t>
    </dgm:pt>
    <dgm:pt modelId="{FF9ACD24-E532-4FF7-BD8A-DD1640313B07}" type="sibTrans" cxnId="{8434AF26-ECA3-44E0-8349-88010E3B9689}">
      <dgm:prSet/>
      <dgm:spPr/>
      <dgm:t>
        <a:bodyPr/>
        <a:lstStyle/>
        <a:p>
          <a:endParaRPr lang="en-US"/>
        </a:p>
      </dgm:t>
    </dgm:pt>
    <dgm:pt modelId="{DC03D9B8-BC9C-4925-A560-39970EB4B13A}">
      <dgm:prSet phldrT="[متن]"/>
      <dgm:spPr/>
      <dgm:t>
        <a:bodyPr/>
        <a:lstStyle/>
        <a:p>
          <a:r>
            <a:rPr lang="fa-IR" dirty="0" smtClean="0"/>
            <a:t>سنگ</a:t>
          </a:r>
          <a:endParaRPr lang="en-US" dirty="0"/>
        </a:p>
      </dgm:t>
    </dgm:pt>
    <dgm:pt modelId="{C6A0BBE6-C809-42E7-9F8E-21FD697DA0BA}" type="parTrans" cxnId="{6C3B11FB-5D10-4827-8549-3DEB51121CB5}">
      <dgm:prSet/>
      <dgm:spPr/>
      <dgm:t>
        <a:bodyPr/>
        <a:lstStyle/>
        <a:p>
          <a:endParaRPr lang="en-US"/>
        </a:p>
      </dgm:t>
    </dgm:pt>
    <dgm:pt modelId="{2755D981-71E0-4D21-AA20-FEFCCD27301A}" type="sibTrans" cxnId="{6C3B11FB-5D10-4827-8549-3DEB51121CB5}">
      <dgm:prSet/>
      <dgm:spPr/>
      <dgm:t>
        <a:bodyPr/>
        <a:lstStyle/>
        <a:p>
          <a:endParaRPr lang="en-US"/>
        </a:p>
      </dgm:t>
    </dgm:pt>
    <dgm:pt modelId="{B79975D3-26C3-4676-8D57-7F72EE06CAE5}">
      <dgm:prSet phldrT="[متن]"/>
      <dgm:spPr/>
      <dgm:t>
        <a:bodyPr/>
        <a:lstStyle/>
        <a:p>
          <a:r>
            <a:rPr lang="fa-IR" dirty="0" smtClean="0"/>
            <a:t>جسم نامی </a:t>
          </a:r>
          <a:endParaRPr lang="en-US" dirty="0"/>
        </a:p>
      </dgm:t>
    </dgm:pt>
    <dgm:pt modelId="{01821000-52E4-4C7B-9483-16E56BCA6232}" type="parTrans" cxnId="{35FC562B-9C9E-4E6B-BD5E-4212FAA731B7}">
      <dgm:prSet/>
      <dgm:spPr/>
      <dgm:t>
        <a:bodyPr/>
        <a:lstStyle/>
        <a:p>
          <a:endParaRPr lang="en-US"/>
        </a:p>
      </dgm:t>
    </dgm:pt>
    <dgm:pt modelId="{9779BBE6-211E-4B07-90C7-7E85DE945C60}" type="sibTrans" cxnId="{35FC562B-9C9E-4E6B-BD5E-4212FAA731B7}">
      <dgm:prSet/>
      <dgm:spPr/>
      <dgm:t>
        <a:bodyPr/>
        <a:lstStyle/>
        <a:p>
          <a:endParaRPr lang="en-US"/>
        </a:p>
      </dgm:t>
    </dgm:pt>
    <dgm:pt modelId="{A5A89E4E-9566-4C6A-9735-8CD9628D8075}">
      <dgm:prSet phldrT="[متن]"/>
      <dgm:spPr/>
      <dgm:t>
        <a:bodyPr/>
        <a:lstStyle/>
        <a:p>
          <a:r>
            <a:rPr lang="fa-IR" smtClean="0"/>
            <a:t>حیوان</a:t>
          </a:r>
          <a:endParaRPr lang="en-US" dirty="0"/>
        </a:p>
      </dgm:t>
    </dgm:pt>
    <dgm:pt modelId="{B78334EF-BA56-49B2-B86B-08F619DC822E}" type="parTrans" cxnId="{535ABE30-CD14-488D-B166-AAA7A736E81F}">
      <dgm:prSet/>
      <dgm:spPr/>
      <dgm:t>
        <a:bodyPr/>
        <a:lstStyle/>
        <a:p>
          <a:endParaRPr lang="en-US"/>
        </a:p>
      </dgm:t>
    </dgm:pt>
    <dgm:pt modelId="{D03B6336-B1C2-4251-BE42-A3B4153F4290}" type="sibTrans" cxnId="{535ABE30-CD14-488D-B166-AAA7A736E81F}">
      <dgm:prSet/>
      <dgm:spPr/>
      <dgm:t>
        <a:bodyPr/>
        <a:lstStyle/>
        <a:p>
          <a:endParaRPr lang="en-US"/>
        </a:p>
      </dgm:t>
    </dgm:pt>
    <dgm:pt modelId="{652F1B68-E2A7-42D4-9785-F702D843871F}">
      <dgm:prSet/>
      <dgm:spPr/>
      <dgm:t>
        <a:bodyPr/>
        <a:lstStyle/>
        <a:p>
          <a:r>
            <a:rPr lang="fa-IR" dirty="0" smtClean="0"/>
            <a:t>حیوان و ...</a:t>
          </a:r>
          <a:endParaRPr lang="en-US" dirty="0"/>
        </a:p>
      </dgm:t>
    </dgm:pt>
    <dgm:pt modelId="{C0BD35BD-46F5-4B75-AE52-C71F7FEAA4F0}" type="parTrans" cxnId="{8CCA2EA4-4442-49B0-A14F-1684762D94E9}">
      <dgm:prSet/>
      <dgm:spPr/>
      <dgm:t>
        <a:bodyPr/>
        <a:lstStyle/>
        <a:p>
          <a:endParaRPr lang="en-US"/>
        </a:p>
      </dgm:t>
    </dgm:pt>
    <dgm:pt modelId="{52E5D1A0-0B6C-412B-B88A-111E3A97F822}" type="sibTrans" cxnId="{8CCA2EA4-4442-49B0-A14F-1684762D94E9}">
      <dgm:prSet/>
      <dgm:spPr/>
      <dgm:t>
        <a:bodyPr/>
        <a:lstStyle/>
        <a:p>
          <a:endParaRPr lang="en-US"/>
        </a:p>
      </dgm:t>
    </dgm:pt>
    <dgm:pt modelId="{EA9AFE87-9AD0-461C-BE6D-6B8226325359}">
      <dgm:prSet/>
      <dgm:spPr/>
      <dgm:t>
        <a:bodyPr/>
        <a:lstStyle/>
        <a:p>
          <a:r>
            <a:rPr lang="fa-IR" dirty="0" smtClean="0"/>
            <a:t>گیاه</a:t>
          </a:r>
          <a:endParaRPr lang="en-US" dirty="0"/>
        </a:p>
      </dgm:t>
    </dgm:pt>
    <dgm:pt modelId="{B573239D-6EFB-411C-98C5-85E0478D24C1}" type="parTrans" cxnId="{26F1CEED-3355-41A6-9B89-F9083E9B3B52}">
      <dgm:prSet/>
      <dgm:spPr/>
      <dgm:t>
        <a:bodyPr/>
        <a:lstStyle/>
        <a:p>
          <a:endParaRPr lang="en-US"/>
        </a:p>
      </dgm:t>
    </dgm:pt>
    <dgm:pt modelId="{38DA9529-E141-41C2-92F1-48E502A4DE3F}" type="sibTrans" cxnId="{26F1CEED-3355-41A6-9B89-F9083E9B3B52}">
      <dgm:prSet/>
      <dgm:spPr/>
      <dgm:t>
        <a:bodyPr/>
        <a:lstStyle/>
        <a:p>
          <a:endParaRPr lang="en-US"/>
        </a:p>
      </dgm:t>
    </dgm:pt>
    <dgm:pt modelId="{5ED8C60C-6712-4209-9F2E-97CA7F952D80}" type="pres">
      <dgm:prSet presAssocID="{8D99AA6C-6870-41D5-A88C-3FE59A6C378E}" presName="Name0" presStyleCnt="0">
        <dgm:presLayoutVars>
          <dgm:chMax val="7"/>
          <dgm:dir/>
          <dgm:animLvl val="lvl"/>
          <dgm:resizeHandles val="exact"/>
        </dgm:presLayoutVars>
      </dgm:prSet>
      <dgm:spPr/>
      <dgm:t>
        <a:bodyPr/>
        <a:lstStyle/>
        <a:p>
          <a:endParaRPr lang="en-US"/>
        </a:p>
      </dgm:t>
    </dgm:pt>
    <dgm:pt modelId="{F9CF8F0A-F02A-4B6B-B9D3-93FF95E3B8D2}" type="pres">
      <dgm:prSet presAssocID="{B12CA4FF-3E12-4A2F-BA2B-D4D5723B648F}" presName="circle1" presStyleLbl="node1" presStyleIdx="0" presStyleCnt="4"/>
      <dgm:spPr/>
    </dgm:pt>
    <dgm:pt modelId="{F8405A44-8209-413A-AD5F-DF2A8BBE27C5}" type="pres">
      <dgm:prSet presAssocID="{B12CA4FF-3E12-4A2F-BA2B-D4D5723B648F}" presName="space" presStyleCnt="0"/>
      <dgm:spPr/>
    </dgm:pt>
    <dgm:pt modelId="{2D3C8A85-73A9-4386-B14F-44182EDCF9FA}" type="pres">
      <dgm:prSet presAssocID="{B12CA4FF-3E12-4A2F-BA2B-D4D5723B648F}" presName="rect1" presStyleLbl="alignAcc1" presStyleIdx="0" presStyleCnt="4"/>
      <dgm:spPr/>
      <dgm:t>
        <a:bodyPr/>
        <a:lstStyle/>
        <a:p>
          <a:endParaRPr lang="en-US"/>
        </a:p>
      </dgm:t>
    </dgm:pt>
    <dgm:pt modelId="{F4B92399-0133-4CE3-BB18-976C0EF3DEDD}" type="pres">
      <dgm:prSet presAssocID="{B5302EF0-FCA1-43AB-B81D-F7FCC6C565A7}" presName="vertSpace2" presStyleLbl="node1" presStyleIdx="0" presStyleCnt="4"/>
      <dgm:spPr/>
    </dgm:pt>
    <dgm:pt modelId="{276656F4-5B39-4B84-B01E-A3854CAA6BEE}" type="pres">
      <dgm:prSet presAssocID="{B5302EF0-FCA1-43AB-B81D-F7FCC6C565A7}" presName="circle2" presStyleLbl="node1" presStyleIdx="1" presStyleCnt="4"/>
      <dgm:spPr/>
    </dgm:pt>
    <dgm:pt modelId="{D0098470-F5C2-4106-967E-1FBF0B9E56AA}" type="pres">
      <dgm:prSet presAssocID="{B5302EF0-FCA1-43AB-B81D-F7FCC6C565A7}" presName="rect2" presStyleLbl="alignAcc1" presStyleIdx="1" presStyleCnt="4"/>
      <dgm:spPr/>
      <dgm:t>
        <a:bodyPr/>
        <a:lstStyle/>
        <a:p>
          <a:endParaRPr lang="en-US"/>
        </a:p>
      </dgm:t>
    </dgm:pt>
    <dgm:pt modelId="{60373D47-0D08-4CA9-B4A7-1FA87D379749}" type="pres">
      <dgm:prSet presAssocID="{B79975D3-26C3-4676-8D57-7F72EE06CAE5}" presName="vertSpace3" presStyleLbl="node1" presStyleIdx="1" presStyleCnt="4"/>
      <dgm:spPr/>
    </dgm:pt>
    <dgm:pt modelId="{F3E34C3C-0924-43D7-9581-64495BAC2E79}" type="pres">
      <dgm:prSet presAssocID="{B79975D3-26C3-4676-8D57-7F72EE06CAE5}" presName="circle3" presStyleLbl="node1" presStyleIdx="2" presStyleCnt="4"/>
      <dgm:spPr/>
    </dgm:pt>
    <dgm:pt modelId="{F21A289F-38A1-4BCE-8A70-CABAC203F26A}" type="pres">
      <dgm:prSet presAssocID="{B79975D3-26C3-4676-8D57-7F72EE06CAE5}" presName="rect3" presStyleLbl="alignAcc1" presStyleIdx="2" presStyleCnt="4"/>
      <dgm:spPr/>
      <dgm:t>
        <a:bodyPr/>
        <a:lstStyle/>
        <a:p>
          <a:endParaRPr lang="en-US"/>
        </a:p>
      </dgm:t>
    </dgm:pt>
    <dgm:pt modelId="{7882FE9A-2382-44AF-B581-845C0BAC746C}" type="pres">
      <dgm:prSet presAssocID="{652F1B68-E2A7-42D4-9785-F702D843871F}" presName="vertSpace4" presStyleLbl="node1" presStyleIdx="2" presStyleCnt="4"/>
      <dgm:spPr/>
    </dgm:pt>
    <dgm:pt modelId="{504A6BDF-46A9-48A2-8DC8-F03010C605C3}" type="pres">
      <dgm:prSet presAssocID="{652F1B68-E2A7-42D4-9785-F702D843871F}" presName="circle4" presStyleLbl="node1" presStyleIdx="3" presStyleCnt="4"/>
      <dgm:spPr/>
    </dgm:pt>
    <dgm:pt modelId="{0102B66C-16F5-4A53-B9AB-D82908E6C56A}" type="pres">
      <dgm:prSet presAssocID="{652F1B68-E2A7-42D4-9785-F702D843871F}" presName="rect4" presStyleLbl="alignAcc1" presStyleIdx="3" presStyleCnt="4"/>
      <dgm:spPr/>
      <dgm:t>
        <a:bodyPr/>
        <a:lstStyle/>
        <a:p>
          <a:endParaRPr lang="en-US"/>
        </a:p>
      </dgm:t>
    </dgm:pt>
    <dgm:pt modelId="{FE7B3582-C06B-4A23-9FDB-8F0A3EEE57B5}" type="pres">
      <dgm:prSet presAssocID="{B12CA4FF-3E12-4A2F-BA2B-D4D5723B648F}" presName="rect1ParTx" presStyleLbl="alignAcc1" presStyleIdx="3" presStyleCnt="4">
        <dgm:presLayoutVars>
          <dgm:chMax val="1"/>
          <dgm:bulletEnabled val="1"/>
        </dgm:presLayoutVars>
      </dgm:prSet>
      <dgm:spPr/>
      <dgm:t>
        <a:bodyPr/>
        <a:lstStyle/>
        <a:p>
          <a:endParaRPr lang="en-US"/>
        </a:p>
      </dgm:t>
    </dgm:pt>
    <dgm:pt modelId="{83B354D0-065F-4F23-B1A2-FFCCB00945B3}" type="pres">
      <dgm:prSet presAssocID="{B12CA4FF-3E12-4A2F-BA2B-D4D5723B648F}" presName="rect1ChTx" presStyleLbl="alignAcc1" presStyleIdx="3" presStyleCnt="4">
        <dgm:presLayoutVars>
          <dgm:bulletEnabled val="1"/>
        </dgm:presLayoutVars>
      </dgm:prSet>
      <dgm:spPr/>
      <dgm:t>
        <a:bodyPr/>
        <a:lstStyle/>
        <a:p>
          <a:endParaRPr lang="en-US"/>
        </a:p>
      </dgm:t>
    </dgm:pt>
    <dgm:pt modelId="{DD16AC96-CBB4-46BA-A505-398375DC7BAE}" type="pres">
      <dgm:prSet presAssocID="{B5302EF0-FCA1-43AB-B81D-F7FCC6C565A7}" presName="rect2ParTx" presStyleLbl="alignAcc1" presStyleIdx="3" presStyleCnt="4">
        <dgm:presLayoutVars>
          <dgm:chMax val="1"/>
          <dgm:bulletEnabled val="1"/>
        </dgm:presLayoutVars>
      </dgm:prSet>
      <dgm:spPr/>
      <dgm:t>
        <a:bodyPr/>
        <a:lstStyle/>
        <a:p>
          <a:endParaRPr lang="en-US"/>
        </a:p>
      </dgm:t>
    </dgm:pt>
    <dgm:pt modelId="{83945C72-E8A7-4BF2-98AA-364BEF2A6A74}" type="pres">
      <dgm:prSet presAssocID="{B5302EF0-FCA1-43AB-B81D-F7FCC6C565A7}" presName="rect2ChTx" presStyleLbl="alignAcc1" presStyleIdx="3" presStyleCnt="4">
        <dgm:presLayoutVars>
          <dgm:bulletEnabled val="1"/>
        </dgm:presLayoutVars>
      </dgm:prSet>
      <dgm:spPr/>
      <dgm:t>
        <a:bodyPr/>
        <a:lstStyle/>
        <a:p>
          <a:endParaRPr lang="en-US"/>
        </a:p>
      </dgm:t>
    </dgm:pt>
    <dgm:pt modelId="{96555512-7D00-40A3-A5C9-35A963B98E61}" type="pres">
      <dgm:prSet presAssocID="{B79975D3-26C3-4676-8D57-7F72EE06CAE5}" presName="rect3ParTx" presStyleLbl="alignAcc1" presStyleIdx="3" presStyleCnt="4">
        <dgm:presLayoutVars>
          <dgm:chMax val="1"/>
          <dgm:bulletEnabled val="1"/>
        </dgm:presLayoutVars>
      </dgm:prSet>
      <dgm:spPr/>
      <dgm:t>
        <a:bodyPr/>
        <a:lstStyle/>
        <a:p>
          <a:endParaRPr lang="en-US"/>
        </a:p>
      </dgm:t>
    </dgm:pt>
    <dgm:pt modelId="{6688B3A1-6E08-4173-BDF0-412D34BE7FF6}" type="pres">
      <dgm:prSet presAssocID="{B79975D3-26C3-4676-8D57-7F72EE06CAE5}" presName="rect3ChTx" presStyleLbl="alignAcc1" presStyleIdx="3" presStyleCnt="4" custLinFactNeighborX="-92" custLinFactNeighborY="-1884">
        <dgm:presLayoutVars>
          <dgm:bulletEnabled val="1"/>
        </dgm:presLayoutVars>
      </dgm:prSet>
      <dgm:spPr/>
      <dgm:t>
        <a:bodyPr/>
        <a:lstStyle/>
        <a:p>
          <a:endParaRPr lang="en-US"/>
        </a:p>
      </dgm:t>
    </dgm:pt>
    <dgm:pt modelId="{FE489CED-0A8C-4837-9BA5-9CF62C13182F}" type="pres">
      <dgm:prSet presAssocID="{652F1B68-E2A7-42D4-9785-F702D843871F}" presName="rect4ParTx" presStyleLbl="alignAcc1" presStyleIdx="3" presStyleCnt="4">
        <dgm:presLayoutVars>
          <dgm:chMax val="1"/>
          <dgm:bulletEnabled val="1"/>
        </dgm:presLayoutVars>
      </dgm:prSet>
      <dgm:spPr/>
      <dgm:t>
        <a:bodyPr/>
        <a:lstStyle/>
        <a:p>
          <a:endParaRPr lang="en-US"/>
        </a:p>
      </dgm:t>
    </dgm:pt>
    <dgm:pt modelId="{BC472C41-A38A-4979-99B0-6128BB30316A}" type="pres">
      <dgm:prSet presAssocID="{652F1B68-E2A7-42D4-9785-F702D843871F}" presName="rect4ChTx" presStyleLbl="alignAcc1" presStyleIdx="3" presStyleCnt="4">
        <dgm:presLayoutVars>
          <dgm:bulletEnabled val="1"/>
        </dgm:presLayoutVars>
      </dgm:prSet>
      <dgm:spPr/>
    </dgm:pt>
  </dgm:ptLst>
  <dgm:cxnLst>
    <dgm:cxn modelId="{B20AEDBB-3E7B-49F1-9F11-350E97A72A2F}" srcId="{8D99AA6C-6870-41D5-A88C-3FE59A6C378E}" destId="{B5302EF0-FCA1-43AB-B81D-F7FCC6C565A7}" srcOrd="1" destOrd="0" parTransId="{A16664D5-3730-4C5A-994A-4AAD4317F1C6}" sibTransId="{5EB72D34-B690-4703-B0E1-7BFFCDC84E0E}"/>
    <dgm:cxn modelId="{82A6CA68-2C5F-4BC4-AF41-A981433B762B}" type="presOf" srcId="{8D99AA6C-6870-41D5-A88C-3FE59A6C378E}" destId="{5ED8C60C-6712-4209-9F2E-97CA7F952D80}" srcOrd="0" destOrd="0" presId="urn:microsoft.com/office/officeart/2005/8/layout/target3"/>
    <dgm:cxn modelId="{04429A34-2B90-4675-B1B6-48E62C2D6C4A}" type="presOf" srcId="{9E8607FE-B3EB-4AFB-8C46-EB27A2C1C9C2}" destId="{83945C72-E8A7-4BF2-98AA-364BEF2A6A74}" srcOrd="0" destOrd="0" presId="urn:microsoft.com/office/officeart/2005/8/layout/target3"/>
    <dgm:cxn modelId="{8CCA2EA4-4442-49B0-A14F-1684762D94E9}" srcId="{8D99AA6C-6870-41D5-A88C-3FE59A6C378E}" destId="{652F1B68-E2A7-42D4-9785-F702D843871F}" srcOrd="3" destOrd="0" parTransId="{C0BD35BD-46F5-4B75-AE52-C71F7FEAA4F0}" sibTransId="{52E5D1A0-0B6C-412B-B88A-111E3A97F822}"/>
    <dgm:cxn modelId="{8E30755B-03D9-467D-9B69-F76F0419CBE0}" type="presOf" srcId="{652F1B68-E2A7-42D4-9785-F702D843871F}" destId="{0102B66C-16F5-4A53-B9AB-D82908E6C56A}" srcOrd="0" destOrd="0" presId="urn:microsoft.com/office/officeart/2005/8/layout/target3"/>
    <dgm:cxn modelId="{26F1CEED-3355-41A6-9B89-F9083E9B3B52}" srcId="{B79975D3-26C3-4676-8D57-7F72EE06CAE5}" destId="{EA9AFE87-9AD0-461C-BE6D-6B8226325359}" srcOrd="1" destOrd="0" parTransId="{B573239D-6EFB-411C-98C5-85E0478D24C1}" sibTransId="{38DA9529-E141-41C2-92F1-48E502A4DE3F}"/>
    <dgm:cxn modelId="{535ABE30-CD14-488D-B166-AAA7A736E81F}" srcId="{B79975D3-26C3-4676-8D57-7F72EE06CAE5}" destId="{A5A89E4E-9566-4C6A-9735-8CD9628D8075}" srcOrd="0" destOrd="0" parTransId="{B78334EF-BA56-49B2-B86B-08F619DC822E}" sibTransId="{D03B6336-B1C2-4251-BE42-A3B4153F4290}"/>
    <dgm:cxn modelId="{8648B701-2A56-4754-B1F3-2F3F69D9D9ED}" type="presOf" srcId="{B79975D3-26C3-4676-8D57-7F72EE06CAE5}" destId="{96555512-7D00-40A3-A5C9-35A963B98E61}" srcOrd="1" destOrd="0" presId="urn:microsoft.com/office/officeart/2005/8/layout/target3"/>
    <dgm:cxn modelId="{E2CA9BA9-9C23-4EF8-AA2D-8A14EB4C0295}" type="presOf" srcId="{EA9AFE87-9AD0-461C-BE6D-6B8226325359}" destId="{6688B3A1-6E08-4173-BDF0-412D34BE7FF6}" srcOrd="0" destOrd="1" presId="urn:microsoft.com/office/officeart/2005/8/layout/target3"/>
    <dgm:cxn modelId="{9EF94D9B-7876-4C1A-BF95-D2F1AD4EC9BF}" type="presOf" srcId="{0A9AFBDB-E68C-45FD-816C-7A436C6BB779}" destId="{83B354D0-065F-4F23-B1A2-FFCCB00945B3}" srcOrd="0" destOrd="1" presId="urn:microsoft.com/office/officeart/2005/8/layout/target3"/>
    <dgm:cxn modelId="{7AD1A739-164F-4961-90BF-CBB819ACB04A}" type="presOf" srcId="{B5302EF0-FCA1-43AB-B81D-F7FCC6C565A7}" destId="{D0098470-F5C2-4106-967E-1FBF0B9E56AA}" srcOrd="0" destOrd="0" presId="urn:microsoft.com/office/officeart/2005/8/layout/target3"/>
    <dgm:cxn modelId="{7DEF90D8-1A70-4A89-A2DA-7B2A5C8CD5BE}" srcId="{8D99AA6C-6870-41D5-A88C-3FE59A6C378E}" destId="{B12CA4FF-3E12-4A2F-BA2B-D4D5723B648F}" srcOrd="0" destOrd="0" parTransId="{041D95BD-57DB-4505-92CB-B83BEE5E2015}" sibTransId="{C3E908C9-E934-438B-99B3-3DBE0561166E}"/>
    <dgm:cxn modelId="{B6084B4E-304E-4463-9CB7-2C626B4FC649}" srcId="{B12CA4FF-3E12-4A2F-BA2B-D4D5723B648F}" destId="{34CB08A2-DA8A-4945-9A4B-01F227DBB6B4}" srcOrd="0" destOrd="0" parTransId="{024F858F-F1BF-4ACE-B545-1E9E59AD4EBD}" sibTransId="{60B9B91B-3F89-49AC-927F-8C0A64C058BA}"/>
    <dgm:cxn modelId="{8434AF26-ECA3-44E0-8349-88010E3B9689}" srcId="{B5302EF0-FCA1-43AB-B81D-F7FCC6C565A7}" destId="{9E8607FE-B3EB-4AFB-8C46-EB27A2C1C9C2}" srcOrd="0" destOrd="0" parTransId="{060BC938-A020-47CA-AFD6-A8B5C7BF994F}" sibTransId="{FF9ACD24-E532-4FF7-BD8A-DD1640313B07}"/>
    <dgm:cxn modelId="{6C3B11FB-5D10-4827-8549-3DEB51121CB5}" srcId="{B5302EF0-FCA1-43AB-B81D-F7FCC6C565A7}" destId="{DC03D9B8-BC9C-4925-A560-39970EB4B13A}" srcOrd="1" destOrd="0" parTransId="{C6A0BBE6-C809-42E7-9F8E-21FD697DA0BA}" sibTransId="{2755D981-71E0-4D21-AA20-FEFCCD27301A}"/>
    <dgm:cxn modelId="{442094DC-0F6F-46C2-BAFA-32228316A82D}" type="presOf" srcId="{34CB08A2-DA8A-4945-9A4B-01F227DBB6B4}" destId="{83B354D0-065F-4F23-B1A2-FFCCB00945B3}" srcOrd="0" destOrd="0" presId="urn:microsoft.com/office/officeart/2005/8/layout/target3"/>
    <dgm:cxn modelId="{35FC562B-9C9E-4E6B-BD5E-4212FAA731B7}" srcId="{8D99AA6C-6870-41D5-A88C-3FE59A6C378E}" destId="{B79975D3-26C3-4676-8D57-7F72EE06CAE5}" srcOrd="2" destOrd="0" parTransId="{01821000-52E4-4C7B-9483-16E56BCA6232}" sibTransId="{9779BBE6-211E-4B07-90C7-7E85DE945C60}"/>
    <dgm:cxn modelId="{56870604-B089-4473-B429-F0200EB6F015}" type="presOf" srcId="{B79975D3-26C3-4676-8D57-7F72EE06CAE5}" destId="{F21A289F-38A1-4BCE-8A70-CABAC203F26A}" srcOrd="0" destOrd="0" presId="urn:microsoft.com/office/officeart/2005/8/layout/target3"/>
    <dgm:cxn modelId="{AA478C8E-EA68-4E1B-AB2B-A9CA79ECA28B}" type="presOf" srcId="{B12CA4FF-3E12-4A2F-BA2B-D4D5723B648F}" destId="{2D3C8A85-73A9-4386-B14F-44182EDCF9FA}" srcOrd="0" destOrd="0" presId="urn:microsoft.com/office/officeart/2005/8/layout/target3"/>
    <dgm:cxn modelId="{6F92B7D5-1EB2-4DC6-84BA-9B0306F44785}" type="presOf" srcId="{B12CA4FF-3E12-4A2F-BA2B-D4D5723B648F}" destId="{FE7B3582-C06B-4A23-9FDB-8F0A3EEE57B5}" srcOrd="1" destOrd="0" presId="urn:microsoft.com/office/officeart/2005/8/layout/target3"/>
    <dgm:cxn modelId="{6AECC4F3-0D3D-448E-A8AE-05F7177F6125}" srcId="{B12CA4FF-3E12-4A2F-BA2B-D4D5723B648F}" destId="{0A9AFBDB-E68C-45FD-816C-7A436C6BB779}" srcOrd="1" destOrd="0" parTransId="{8256F4F1-505B-4914-A4F6-29DB3D0004C8}" sibTransId="{841AC0B7-9F10-4A18-A9D1-24E216555DE2}"/>
    <dgm:cxn modelId="{77025119-F4D2-41B4-8095-9A28D536A1B1}" type="presOf" srcId="{B5302EF0-FCA1-43AB-B81D-F7FCC6C565A7}" destId="{DD16AC96-CBB4-46BA-A505-398375DC7BAE}" srcOrd="1" destOrd="0" presId="urn:microsoft.com/office/officeart/2005/8/layout/target3"/>
    <dgm:cxn modelId="{BE3E626F-2D29-4628-A557-738227CC5FA8}" type="presOf" srcId="{652F1B68-E2A7-42D4-9785-F702D843871F}" destId="{FE489CED-0A8C-4837-9BA5-9CF62C13182F}" srcOrd="1" destOrd="0" presId="urn:microsoft.com/office/officeart/2005/8/layout/target3"/>
    <dgm:cxn modelId="{105A011F-45FD-4B9B-A71A-909B8E4261FA}" type="presOf" srcId="{DC03D9B8-BC9C-4925-A560-39970EB4B13A}" destId="{83945C72-E8A7-4BF2-98AA-364BEF2A6A74}" srcOrd="0" destOrd="1" presId="urn:microsoft.com/office/officeart/2005/8/layout/target3"/>
    <dgm:cxn modelId="{438429C7-399C-446B-AC14-6D679A242DA0}" type="presOf" srcId="{A5A89E4E-9566-4C6A-9735-8CD9628D8075}" destId="{6688B3A1-6E08-4173-BDF0-412D34BE7FF6}" srcOrd="0" destOrd="0" presId="urn:microsoft.com/office/officeart/2005/8/layout/target3"/>
    <dgm:cxn modelId="{8CD9D03D-30D2-437C-A0B5-52E9CCE991E5}" type="presParOf" srcId="{5ED8C60C-6712-4209-9F2E-97CA7F952D80}" destId="{F9CF8F0A-F02A-4B6B-B9D3-93FF95E3B8D2}" srcOrd="0" destOrd="0" presId="urn:microsoft.com/office/officeart/2005/8/layout/target3"/>
    <dgm:cxn modelId="{20240C59-14E4-4D19-BD57-725EB1FF5DF3}" type="presParOf" srcId="{5ED8C60C-6712-4209-9F2E-97CA7F952D80}" destId="{F8405A44-8209-413A-AD5F-DF2A8BBE27C5}" srcOrd="1" destOrd="0" presId="urn:microsoft.com/office/officeart/2005/8/layout/target3"/>
    <dgm:cxn modelId="{3734CCF5-4977-4E06-98FF-66F60862B150}" type="presParOf" srcId="{5ED8C60C-6712-4209-9F2E-97CA7F952D80}" destId="{2D3C8A85-73A9-4386-B14F-44182EDCF9FA}" srcOrd="2" destOrd="0" presId="urn:microsoft.com/office/officeart/2005/8/layout/target3"/>
    <dgm:cxn modelId="{6B372278-01A3-4177-BDE6-85F6EE19C1F3}" type="presParOf" srcId="{5ED8C60C-6712-4209-9F2E-97CA7F952D80}" destId="{F4B92399-0133-4CE3-BB18-976C0EF3DEDD}" srcOrd="3" destOrd="0" presId="urn:microsoft.com/office/officeart/2005/8/layout/target3"/>
    <dgm:cxn modelId="{B4274A54-D32D-4D13-BFAD-9F5A388CD01F}" type="presParOf" srcId="{5ED8C60C-6712-4209-9F2E-97CA7F952D80}" destId="{276656F4-5B39-4B84-B01E-A3854CAA6BEE}" srcOrd="4" destOrd="0" presId="urn:microsoft.com/office/officeart/2005/8/layout/target3"/>
    <dgm:cxn modelId="{747B141D-A94D-4B0B-9447-5355041082F4}" type="presParOf" srcId="{5ED8C60C-6712-4209-9F2E-97CA7F952D80}" destId="{D0098470-F5C2-4106-967E-1FBF0B9E56AA}" srcOrd="5" destOrd="0" presId="urn:microsoft.com/office/officeart/2005/8/layout/target3"/>
    <dgm:cxn modelId="{DBE31C23-7B68-4794-A6F6-1D2EA2FBC3B8}" type="presParOf" srcId="{5ED8C60C-6712-4209-9F2E-97CA7F952D80}" destId="{60373D47-0D08-4CA9-B4A7-1FA87D379749}" srcOrd="6" destOrd="0" presId="urn:microsoft.com/office/officeart/2005/8/layout/target3"/>
    <dgm:cxn modelId="{53412F92-481C-46CE-B958-B36D119FD355}" type="presParOf" srcId="{5ED8C60C-6712-4209-9F2E-97CA7F952D80}" destId="{F3E34C3C-0924-43D7-9581-64495BAC2E79}" srcOrd="7" destOrd="0" presId="urn:microsoft.com/office/officeart/2005/8/layout/target3"/>
    <dgm:cxn modelId="{AD1EF5BB-4690-4ABD-ABE8-8997580CAFA9}" type="presParOf" srcId="{5ED8C60C-6712-4209-9F2E-97CA7F952D80}" destId="{F21A289F-38A1-4BCE-8A70-CABAC203F26A}" srcOrd="8" destOrd="0" presId="urn:microsoft.com/office/officeart/2005/8/layout/target3"/>
    <dgm:cxn modelId="{BFD226E7-78BB-4C73-B68A-FCE2566D14B1}" type="presParOf" srcId="{5ED8C60C-6712-4209-9F2E-97CA7F952D80}" destId="{7882FE9A-2382-44AF-B581-845C0BAC746C}" srcOrd="9" destOrd="0" presId="urn:microsoft.com/office/officeart/2005/8/layout/target3"/>
    <dgm:cxn modelId="{B38BCFFD-2DFD-4824-8DF7-2BF391A1A0F0}" type="presParOf" srcId="{5ED8C60C-6712-4209-9F2E-97CA7F952D80}" destId="{504A6BDF-46A9-48A2-8DC8-F03010C605C3}" srcOrd="10" destOrd="0" presId="urn:microsoft.com/office/officeart/2005/8/layout/target3"/>
    <dgm:cxn modelId="{0CE80DB7-A862-45AF-B16D-9F7931488AEB}" type="presParOf" srcId="{5ED8C60C-6712-4209-9F2E-97CA7F952D80}" destId="{0102B66C-16F5-4A53-B9AB-D82908E6C56A}" srcOrd="11" destOrd="0" presId="urn:microsoft.com/office/officeart/2005/8/layout/target3"/>
    <dgm:cxn modelId="{08037E39-FCED-4A39-8297-D401293D0909}" type="presParOf" srcId="{5ED8C60C-6712-4209-9F2E-97CA7F952D80}" destId="{FE7B3582-C06B-4A23-9FDB-8F0A3EEE57B5}" srcOrd="12" destOrd="0" presId="urn:microsoft.com/office/officeart/2005/8/layout/target3"/>
    <dgm:cxn modelId="{2B4D9C36-D666-4344-9D2C-7B8043548187}" type="presParOf" srcId="{5ED8C60C-6712-4209-9F2E-97CA7F952D80}" destId="{83B354D0-065F-4F23-B1A2-FFCCB00945B3}" srcOrd="13" destOrd="0" presId="urn:microsoft.com/office/officeart/2005/8/layout/target3"/>
    <dgm:cxn modelId="{B4FD6FCB-FCF0-437D-A70B-AE1CF07CA37C}" type="presParOf" srcId="{5ED8C60C-6712-4209-9F2E-97CA7F952D80}" destId="{DD16AC96-CBB4-46BA-A505-398375DC7BAE}" srcOrd="14" destOrd="0" presId="urn:microsoft.com/office/officeart/2005/8/layout/target3"/>
    <dgm:cxn modelId="{BCDCFFEF-CB78-4D1C-B7C0-2397DB5D7179}" type="presParOf" srcId="{5ED8C60C-6712-4209-9F2E-97CA7F952D80}" destId="{83945C72-E8A7-4BF2-98AA-364BEF2A6A74}" srcOrd="15" destOrd="0" presId="urn:microsoft.com/office/officeart/2005/8/layout/target3"/>
    <dgm:cxn modelId="{EFB2DEC3-3006-4B6F-B067-C6D76767A137}" type="presParOf" srcId="{5ED8C60C-6712-4209-9F2E-97CA7F952D80}" destId="{96555512-7D00-40A3-A5C9-35A963B98E61}" srcOrd="16" destOrd="0" presId="urn:microsoft.com/office/officeart/2005/8/layout/target3"/>
    <dgm:cxn modelId="{215D752D-41F5-467E-8C94-26B49A0A889F}" type="presParOf" srcId="{5ED8C60C-6712-4209-9F2E-97CA7F952D80}" destId="{6688B3A1-6E08-4173-BDF0-412D34BE7FF6}" srcOrd="17" destOrd="0" presId="urn:microsoft.com/office/officeart/2005/8/layout/target3"/>
    <dgm:cxn modelId="{57A26DF6-2D32-4079-BB0B-B1F7348857AD}" type="presParOf" srcId="{5ED8C60C-6712-4209-9F2E-97CA7F952D80}" destId="{FE489CED-0A8C-4837-9BA5-9CF62C13182F}" srcOrd="18" destOrd="0" presId="urn:microsoft.com/office/officeart/2005/8/layout/target3"/>
    <dgm:cxn modelId="{1B5E65D5-D78E-487B-9A76-862579F78E2B}" type="presParOf" srcId="{5ED8C60C-6712-4209-9F2E-97CA7F952D80}" destId="{BC472C41-A38A-4979-99B0-6128BB30316A}" srcOrd="19"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E71200-A661-459E-AF28-F025A8B431DB}" type="doc">
      <dgm:prSet loTypeId="urn:microsoft.com/office/officeart/2005/8/layout/process2" loCatId="process" qsTypeId="urn:microsoft.com/office/officeart/2005/8/quickstyle/3d5" qsCatId="3D" csTypeId="urn:microsoft.com/office/officeart/2005/8/colors/colorful5" csCatId="colorful" phldr="1"/>
      <dgm:spPr/>
    </dgm:pt>
    <dgm:pt modelId="{52EA077C-5225-49EE-B85C-4C6049F693E7}">
      <dgm:prSet phldrT="[متن]"/>
      <dgm:spPr/>
      <dgm:t>
        <a:bodyPr/>
        <a:lstStyle/>
        <a:p>
          <a:pPr rtl="1"/>
          <a:r>
            <a:rPr lang="fa-IR" dirty="0" smtClean="0"/>
            <a:t>جسم نامی</a:t>
          </a:r>
          <a:endParaRPr lang="en-US" dirty="0"/>
        </a:p>
      </dgm:t>
    </dgm:pt>
    <dgm:pt modelId="{CD2ABA52-427F-493E-B5D0-B11839928208}" type="parTrans" cxnId="{21A1CCEA-6641-44F3-8D2C-D484D7714B3B}">
      <dgm:prSet/>
      <dgm:spPr/>
      <dgm:t>
        <a:bodyPr/>
        <a:lstStyle/>
        <a:p>
          <a:endParaRPr lang="en-US"/>
        </a:p>
      </dgm:t>
    </dgm:pt>
    <dgm:pt modelId="{4C6A49E8-293A-4F2F-8778-F7BEC89394F1}" type="sibTrans" cxnId="{21A1CCEA-6641-44F3-8D2C-D484D7714B3B}">
      <dgm:prSet/>
      <dgm:spPr>
        <a:solidFill>
          <a:schemeClr val="accent5">
            <a:hueOff val="0"/>
            <a:satOff val="0"/>
            <a:lumOff val="0"/>
            <a:alpha val="87000"/>
          </a:schemeClr>
        </a:solidFill>
      </dgm:spPr>
      <dgm:t>
        <a:bodyPr/>
        <a:lstStyle/>
        <a:p>
          <a:endParaRPr lang="en-US" dirty="0"/>
        </a:p>
      </dgm:t>
    </dgm:pt>
    <dgm:pt modelId="{CFF10F7D-038C-4680-B4D7-E1329ECC6ECE}">
      <dgm:prSet phldrT="[متن]"/>
      <dgm:spPr/>
      <dgm:t>
        <a:bodyPr/>
        <a:lstStyle/>
        <a:p>
          <a:pPr rtl="1"/>
          <a:r>
            <a:rPr lang="fa-IR" dirty="0" smtClean="0"/>
            <a:t>گیاه</a:t>
          </a:r>
          <a:endParaRPr lang="en-US" dirty="0"/>
        </a:p>
      </dgm:t>
    </dgm:pt>
    <dgm:pt modelId="{7A3A3409-8301-4464-84C6-6E3174932FB9}" type="parTrans" cxnId="{8F1275B5-DE02-4D86-A7A3-821390B0E13A}">
      <dgm:prSet/>
      <dgm:spPr/>
      <dgm:t>
        <a:bodyPr/>
        <a:lstStyle/>
        <a:p>
          <a:endParaRPr lang="en-US"/>
        </a:p>
      </dgm:t>
    </dgm:pt>
    <dgm:pt modelId="{E0316D25-CD41-487B-A38C-756D0F82C7EA}" type="sibTrans" cxnId="{8F1275B5-DE02-4D86-A7A3-821390B0E13A}">
      <dgm:prSet/>
      <dgm:spPr/>
      <dgm:t>
        <a:bodyPr/>
        <a:lstStyle/>
        <a:p>
          <a:endParaRPr lang="en-US"/>
        </a:p>
      </dgm:t>
    </dgm:pt>
    <dgm:pt modelId="{37B6EDE8-D049-4E42-A86C-0984D47EE638}" type="pres">
      <dgm:prSet presAssocID="{E4E71200-A661-459E-AF28-F025A8B431DB}" presName="linearFlow" presStyleCnt="0">
        <dgm:presLayoutVars>
          <dgm:resizeHandles val="exact"/>
        </dgm:presLayoutVars>
      </dgm:prSet>
      <dgm:spPr/>
    </dgm:pt>
    <dgm:pt modelId="{13C92C9F-261E-4ED2-949D-DE0836888394}" type="pres">
      <dgm:prSet presAssocID="{52EA077C-5225-49EE-B85C-4C6049F693E7}" presName="node" presStyleLbl="node1" presStyleIdx="0" presStyleCnt="2">
        <dgm:presLayoutVars>
          <dgm:bulletEnabled val="1"/>
        </dgm:presLayoutVars>
      </dgm:prSet>
      <dgm:spPr/>
      <dgm:t>
        <a:bodyPr/>
        <a:lstStyle/>
        <a:p>
          <a:endParaRPr lang="en-US"/>
        </a:p>
      </dgm:t>
    </dgm:pt>
    <dgm:pt modelId="{E3B64D33-EF96-4DAF-B45D-80A10D935173}" type="pres">
      <dgm:prSet presAssocID="{4C6A49E8-293A-4F2F-8778-F7BEC89394F1}" presName="sibTrans" presStyleLbl="sibTrans2D1" presStyleIdx="0" presStyleCnt="1" custAng="10800000" custScaleX="119612" custScaleY="234185" custLinFactNeighborY="-807"/>
      <dgm:spPr/>
      <dgm:t>
        <a:bodyPr/>
        <a:lstStyle/>
        <a:p>
          <a:endParaRPr lang="en-US"/>
        </a:p>
      </dgm:t>
    </dgm:pt>
    <dgm:pt modelId="{33B1EBBF-42E8-4FD7-BDA9-1136F5C6C288}" type="pres">
      <dgm:prSet presAssocID="{4C6A49E8-293A-4F2F-8778-F7BEC89394F1}" presName="connectorText" presStyleLbl="sibTrans2D1" presStyleIdx="0" presStyleCnt="1"/>
      <dgm:spPr/>
      <dgm:t>
        <a:bodyPr/>
        <a:lstStyle/>
        <a:p>
          <a:endParaRPr lang="en-US"/>
        </a:p>
      </dgm:t>
    </dgm:pt>
    <dgm:pt modelId="{741157EC-720B-4ED6-A9FC-063DA23111E5}" type="pres">
      <dgm:prSet presAssocID="{CFF10F7D-038C-4680-B4D7-E1329ECC6ECE}" presName="node" presStyleLbl="node1" presStyleIdx="1" presStyleCnt="2" custLinFactY="19562" custLinFactNeighborX="-167" custLinFactNeighborY="100000">
        <dgm:presLayoutVars>
          <dgm:bulletEnabled val="1"/>
        </dgm:presLayoutVars>
      </dgm:prSet>
      <dgm:spPr/>
      <dgm:t>
        <a:bodyPr/>
        <a:lstStyle/>
        <a:p>
          <a:endParaRPr lang="en-US"/>
        </a:p>
      </dgm:t>
    </dgm:pt>
  </dgm:ptLst>
  <dgm:cxnLst>
    <dgm:cxn modelId="{6F343A3A-A819-4549-8A92-EDFBFF976147}" type="presOf" srcId="{CFF10F7D-038C-4680-B4D7-E1329ECC6ECE}" destId="{741157EC-720B-4ED6-A9FC-063DA23111E5}" srcOrd="0" destOrd="0" presId="urn:microsoft.com/office/officeart/2005/8/layout/process2"/>
    <dgm:cxn modelId="{3D62FD70-CB32-46B8-8488-92F0E23ACD69}" type="presOf" srcId="{4C6A49E8-293A-4F2F-8778-F7BEC89394F1}" destId="{33B1EBBF-42E8-4FD7-BDA9-1136F5C6C288}" srcOrd="1" destOrd="0" presId="urn:microsoft.com/office/officeart/2005/8/layout/process2"/>
    <dgm:cxn modelId="{8F1275B5-DE02-4D86-A7A3-821390B0E13A}" srcId="{E4E71200-A661-459E-AF28-F025A8B431DB}" destId="{CFF10F7D-038C-4680-B4D7-E1329ECC6ECE}" srcOrd="1" destOrd="0" parTransId="{7A3A3409-8301-4464-84C6-6E3174932FB9}" sibTransId="{E0316D25-CD41-487B-A38C-756D0F82C7EA}"/>
    <dgm:cxn modelId="{80B5067E-3C31-4C23-865A-A32242F8E039}" type="presOf" srcId="{4C6A49E8-293A-4F2F-8778-F7BEC89394F1}" destId="{E3B64D33-EF96-4DAF-B45D-80A10D935173}" srcOrd="0" destOrd="0" presId="urn:microsoft.com/office/officeart/2005/8/layout/process2"/>
    <dgm:cxn modelId="{FBBEA126-C4CE-474A-950C-32995AA135B5}" type="presOf" srcId="{E4E71200-A661-459E-AF28-F025A8B431DB}" destId="{37B6EDE8-D049-4E42-A86C-0984D47EE638}" srcOrd="0" destOrd="0" presId="urn:microsoft.com/office/officeart/2005/8/layout/process2"/>
    <dgm:cxn modelId="{21A1CCEA-6641-44F3-8D2C-D484D7714B3B}" srcId="{E4E71200-A661-459E-AF28-F025A8B431DB}" destId="{52EA077C-5225-49EE-B85C-4C6049F693E7}" srcOrd="0" destOrd="0" parTransId="{CD2ABA52-427F-493E-B5D0-B11839928208}" sibTransId="{4C6A49E8-293A-4F2F-8778-F7BEC89394F1}"/>
    <dgm:cxn modelId="{2A1926ED-95FF-4556-8D93-48602C942C2C}" type="presOf" srcId="{52EA077C-5225-49EE-B85C-4C6049F693E7}" destId="{13C92C9F-261E-4ED2-949D-DE0836888394}" srcOrd="0" destOrd="0" presId="urn:microsoft.com/office/officeart/2005/8/layout/process2"/>
    <dgm:cxn modelId="{989C0736-0588-4840-96D8-8658A6205C7A}" type="presParOf" srcId="{37B6EDE8-D049-4E42-A86C-0984D47EE638}" destId="{13C92C9F-261E-4ED2-949D-DE0836888394}" srcOrd="0" destOrd="0" presId="urn:microsoft.com/office/officeart/2005/8/layout/process2"/>
    <dgm:cxn modelId="{866599D8-AE89-4948-93E1-2DE8A87D56ED}" type="presParOf" srcId="{37B6EDE8-D049-4E42-A86C-0984D47EE638}" destId="{E3B64D33-EF96-4DAF-B45D-80A10D935173}" srcOrd="1" destOrd="0" presId="urn:microsoft.com/office/officeart/2005/8/layout/process2"/>
    <dgm:cxn modelId="{9B775BBD-9FDA-48F7-AFCB-ABE039F37D9B}" type="presParOf" srcId="{E3B64D33-EF96-4DAF-B45D-80A10D935173}" destId="{33B1EBBF-42E8-4FD7-BDA9-1136F5C6C288}" srcOrd="0" destOrd="0" presId="urn:microsoft.com/office/officeart/2005/8/layout/process2"/>
    <dgm:cxn modelId="{3253C9F6-6F64-4566-91AB-FCD60F269024}" type="presParOf" srcId="{37B6EDE8-D049-4E42-A86C-0984D47EE638}" destId="{741157EC-720B-4ED6-A9FC-063DA23111E5}" srcOrd="2"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CF932181-28E0-49E3-85A2-90C0D395CC2C}" type="doc">
      <dgm:prSet loTypeId="urn:microsoft.com/office/officeart/2005/8/layout/hList6" loCatId="list" qsTypeId="urn:microsoft.com/office/officeart/2005/8/quickstyle/simple1" qsCatId="simple" csTypeId="urn:microsoft.com/office/officeart/2005/8/colors/colorful2" csCatId="colorful" phldr="1"/>
      <dgm:spPr/>
      <dgm:t>
        <a:bodyPr/>
        <a:lstStyle/>
        <a:p>
          <a:endParaRPr lang="en-US"/>
        </a:p>
      </dgm:t>
    </dgm:pt>
    <dgm:pt modelId="{87D8A12F-02E4-41C6-81E4-2FB6C08FDE8C}">
      <dgm:prSet phldrT="[متن]"/>
      <dgm:spPr/>
      <dgm:t>
        <a:bodyPr/>
        <a:lstStyle/>
        <a:p>
          <a:pPr rtl="1"/>
          <a:r>
            <a:rPr lang="fa-IR" dirty="0" smtClean="0">
              <a:solidFill>
                <a:schemeClr val="tx2">
                  <a:lumMod val="75000"/>
                </a:schemeClr>
              </a:solidFill>
            </a:rPr>
            <a:t>جوهر</a:t>
          </a:r>
          <a:endParaRPr lang="en-US" dirty="0">
            <a:solidFill>
              <a:schemeClr val="tx2">
                <a:lumMod val="75000"/>
              </a:schemeClr>
            </a:solidFill>
          </a:endParaRPr>
        </a:p>
      </dgm:t>
    </dgm:pt>
    <dgm:pt modelId="{DDCFE73F-0F44-4FED-A7C1-B9B06FCCFD49}" type="parTrans" cxnId="{4B8257B7-FA5C-4B2B-A301-7BB37D735C65}">
      <dgm:prSet/>
      <dgm:spPr/>
      <dgm:t>
        <a:bodyPr/>
        <a:lstStyle/>
        <a:p>
          <a:endParaRPr lang="en-US"/>
        </a:p>
      </dgm:t>
    </dgm:pt>
    <dgm:pt modelId="{534FEC06-5AF4-47CF-ADCE-D17D1E2786EF}" type="sibTrans" cxnId="{4B8257B7-FA5C-4B2B-A301-7BB37D735C65}">
      <dgm:prSet/>
      <dgm:spPr/>
      <dgm:t>
        <a:bodyPr/>
        <a:lstStyle/>
        <a:p>
          <a:endParaRPr lang="en-US"/>
        </a:p>
      </dgm:t>
    </dgm:pt>
    <dgm:pt modelId="{432AC940-025E-4E3E-9017-DA053A577CDE}">
      <dgm:prSet phldrT="[متن]"/>
      <dgm:spPr/>
      <dgm:t>
        <a:bodyPr/>
        <a:lstStyle/>
        <a:p>
          <a:pPr rtl="1"/>
          <a:r>
            <a:rPr lang="fa-IR" dirty="0" smtClean="0"/>
            <a:t>روح</a:t>
          </a:r>
          <a:endParaRPr lang="en-US" dirty="0"/>
        </a:p>
      </dgm:t>
    </dgm:pt>
    <dgm:pt modelId="{ED4344DA-AEA7-4A6C-831C-769B4E467A0A}" type="parTrans" cxnId="{097B4B16-B95A-465B-BC71-D31FF2611151}">
      <dgm:prSet/>
      <dgm:spPr/>
      <dgm:t>
        <a:bodyPr/>
        <a:lstStyle/>
        <a:p>
          <a:endParaRPr lang="en-US"/>
        </a:p>
      </dgm:t>
    </dgm:pt>
    <dgm:pt modelId="{F0B0BDBA-16D5-4190-B933-6C9CB18432FC}" type="sibTrans" cxnId="{097B4B16-B95A-465B-BC71-D31FF2611151}">
      <dgm:prSet/>
      <dgm:spPr/>
      <dgm:t>
        <a:bodyPr/>
        <a:lstStyle/>
        <a:p>
          <a:endParaRPr lang="en-US"/>
        </a:p>
      </dgm:t>
    </dgm:pt>
    <dgm:pt modelId="{01C04220-3E5E-48DB-8D03-803A141C73C9}">
      <dgm:prSet phldrT="[متن]"/>
      <dgm:spPr/>
      <dgm:t>
        <a:bodyPr/>
        <a:lstStyle/>
        <a:p>
          <a:pPr rtl="1"/>
          <a:r>
            <a:rPr lang="fa-IR" dirty="0" smtClean="0"/>
            <a:t>جسم </a:t>
          </a:r>
          <a:r>
            <a:rPr lang="fa-IR" dirty="0" err="1" smtClean="0"/>
            <a:t>مطلق</a:t>
          </a:r>
          <a:endParaRPr lang="en-US" dirty="0"/>
        </a:p>
      </dgm:t>
    </dgm:pt>
    <dgm:pt modelId="{08372489-1FA3-4BF8-948C-F507A0348582}" type="parTrans" cxnId="{ECEC5C64-E07D-4F68-8C78-F68401702195}">
      <dgm:prSet/>
      <dgm:spPr/>
      <dgm:t>
        <a:bodyPr/>
        <a:lstStyle/>
        <a:p>
          <a:endParaRPr lang="en-US"/>
        </a:p>
      </dgm:t>
    </dgm:pt>
    <dgm:pt modelId="{4C33F5D5-1A0D-4441-AED7-88710C66F5F5}" type="sibTrans" cxnId="{ECEC5C64-E07D-4F68-8C78-F68401702195}">
      <dgm:prSet/>
      <dgm:spPr/>
      <dgm:t>
        <a:bodyPr/>
        <a:lstStyle/>
        <a:p>
          <a:endParaRPr lang="en-US"/>
        </a:p>
      </dgm:t>
    </dgm:pt>
    <dgm:pt modelId="{57997286-87C3-42C0-8F4D-6AF18B43966A}">
      <dgm:prSet phldrT="[متن]"/>
      <dgm:spPr/>
      <dgm:t>
        <a:bodyPr/>
        <a:lstStyle/>
        <a:p>
          <a:pPr rtl="1"/>
          <a:r>
            <a:rPr lang="fa-IR" dirty="0" smtClean="0">
              <a:solidFill>
                <a:schemeClr val="tx2">
                  <a:lumMod val="75000"/>
                </a:schemeClr>
              </a:solidFill>
            </a:rPr>
            <a:t>جسم </a:t>
          </a:r>
          <a:r>
            <a:rPr lang="fa-IR" dirty="0" err="1" smtClean="0">
              <a:solidFill>
                <a:schemeClr val="tx2">
                  <a:lumMod val="75000"/>
                </a:schemeClr>
              </a:solidFill>
            </a:rPr>
            <a:t>مطلق</a:t>
          </a:r>
          <a:endParaRPr lang="en-US" dirty="0">
            <a:solidFill>
              <a:schemeClr val="tx2">
                <a:lumMod val="75000"/>
              </a:schemeClr>
            </a:solidFill>
          </a:endParaRPr>
        </a:p>
      </dgm:t>
    </dgm:pt>
    <dgm:pt modelId="{77FDB75E-1677-47CB-8185-6A2A40FBB85B}" type="parTrans" cxnId="{AC488A6D-275A-4673-ABBF-6C3100F316B2}">
      <dgm:prSet/>
      <dgm:spPr/>
      <dgm:t>
        <a:bodyPr/>
        <a:lstStyle/>
        <a:p>
          <a:endParaRPr lang="en-US"/>
        </a:p>
      </dgm:t>
    </dgm:pt>
    <dgm:pt modelId="{A00E2D5B-9FEA-4556-8D1D-0466C4169FE7}" type="sibTrans" cxnId="{AC488A6D-275A-4673-ABBF-6C3100F316B2}">
      <dgm:prSet/>
      <dgm:spPr/>
      <dgm:t>
        <a:bodyPr/>
        <a:lstStyle/>
        <a:p>
          <a:endParaRPr lang="en-US"/>
        </a:p>
      </dgm:t>
    </dgm:pt>
    <dgm:pt modelId="{FF45A767-FE46-45A0-82B3-BE7DD6A845CB}">
      <dgm:prSet phldrT="[متن]"/>
      <dgm:spPr/>
      <dgm:t>
        <a:bodyPr/>
        <a:lstStyle/>
        <a:p>
          <a:pPr rtl="1"/>
          <a:r>
            <a:rPr lang="fa-IR" dirty="0" err="1" smtClean="0"/>
            <a:t>جمادات</a:t>
          </a:r>
          <a:endParaRPr lang="en-US" dirty="0"/>
        </a:p>
      </dgm:t>
    </dgm:pt>
    <dgm:pt modelId="{29F32424-A525-46AD-92A5-A0A63A091CF4}" type="parTrans" cxnId="{93BB8E64-1D74-4A45-A7B0-C88DC99AA617}">
      <dgm:prSet/>
      <dgm:spPr/>
      <dgm:t>
        <a:bodyPr/>
        <a:lstStyle/>
        <a:p>
          <a:endParaRPr lang="en-US"/>
        </a:p>
      </dgm:t>
    </dgm:pt>
    <dgm:pt modelId="{A9C3941F-5FFE-46BC-AFDD-BCB8E4D0EF03}" type="sibTrans" cxnId="{93BB8E64-1D74-4A45-A7B0-C88DC99AA617}">
      <dgm:prSet/>
      <dgm:spPr/>
      <dgm:t>
        <a:bodyPr/>
        <a:lstStyle/>
        <a:p>
          <a:endParaRPr lang="en-US"/>
        </a:p>
      </dgm:t>
    </dgm:pt>
    <dgm:pt modelId="{F0F621A7-BDCE-46AA-B159-E8AEA1B054BD}">
      <dgm:prSet phldrT="[متن]"/>
      <dgm:spPr/>
      <dgm:t>
        <a:bodyPr/>
        <a:lstStyle/>
        <a:p>
          <a:pPr rtl="1"/>
          <a:r>
            <a:rPr lang="fa-IR" dirty="0" smtClean="0"/>
            <a:t>جسم نامی</a:t>
          </a:r>
          <a:endParaRPr lang="en-US" dirty="0"/>
        </a:p>
      </dgm:t>
    </dgm:pt>
    <dgm:pt modelId="{BABFD837-B1E5-442F-90E6-084F16AAB7B1}" type="parTrans" cxnId="{9D87C325-9D65-4EA9-B605-C4BEB79B98F7}">
      <dgm:prSet/>
      <dgm:spPr/>
      <dgm:t>
        <a:bodyPr/>
        <a:lstStyle/>
        <a:p>
          <a:endParaRPr lang="en-US"/>
        </a:p>
      </dgm:t>
    </dgm:pt>
    <dgm:pt modelId="{07EDF925-0C82-4AF3-9EE6-0A777653D09E}" type="sibTrans" cxnId="{9D87C325-9D65-4EA9-B605-C4BEB79B98F7}">
      <dgm:prSet/>
      <dgm:spPr/>
      <dgm:t>
        <a:bodyPr/>
        <a:lstStyle/>
        <a:p>
          <a:endParaRPr lang="en-US"/>
        </a:p>
      </dgm:t>
    </dgm:pt>
    <dgm:pt modelId="{9997D634-5869-49F4-A39F-B940EDB961D5}">
      <dgm:prSet phldrT="[متن]"/>
      <dgm:spPr/>
      <dgm:t>
        <a:bodyPr/>
        <a:lstStyle/>
        <a:p>
          <a:pPr rtl="1"/>
          <a:r>
            <a:rPr lang="fa-IR" dirty="0" smtClean="0">
              <a:solidFill>
                <a:schemeClr val="tx2">
                  <a:lumMod val="75000"/>
                </a:schemeClr>
              </a:solidFill>
            </a:rPr>
            <a:t>جسم نامی </a:t>
          </a:r>
          <a:endParaRPr lang="en-US" dirty="0">
            <a:solidFill>
              <a:schemeClr val="tx2">
                <a:lumMod val="75000"/>
              </a:schemeClr>
            </a:solidFill>
          </a:endParaRPr>
        </a:p>
      </dgm:t>
    </dgm:pt>
    <dgm:pt modelId="{3067D159-732C-4206-9F14-4E9A6BEBAA58}" type="parTrans" cxnId="{76651DAA-6051-407B-BAA8-8BCDF791CCE0}">
      <dgm:prSet/>
      <dgm:spPr/>
      <dgm:t>
        <a:bodyPr/>
        <a:lstStyle/>
        <a:p>
          <a:endParaRPr lang="en-US"/>
        </a:p>
      </dgm:t>
    </dgm:pt>
    <dgm:pt modelId="{72B60C87-C9ED-48D0-8DB4-8C0C99BF6690}" type="sibTrans" cxnId="{76651DAA-6051-407B-BAA8-8BCDF791CCE0}">
      <dgm:prSet/>
      <dgm:spPr/>
      <dgm:t>
        <a:bodyPr/>
        <a:lstStyle/>
        <a:p>
          <a:endParaRPr lang="en-US"/>
        </a:p>
      </dgm:t>
    </dgm:pt>
    <dgm:pt modelId="{201ABF47-F383-4B7D-9823-8C0EF1E263EE}">
      <dgm:prSet phldrT="[متن]"/>
      <dgm:spPr/>
      <dgm:t>
        <a:bodyPr/>
        <a:lstStyle/>
        <a:p>
          <a:pPr rtl="1"/>
          <a:r>
            <a:rPr lang="fa-IR" dirty="0" smtClean="0"/>
            <a:t>گیاه</a:t>
          </a:r>
          <a:endParaRPr lang="en-US" dirty="0"/>
        </a:p>
      </dgm:t>
    </dgm:pt>
    <dgm:pt modelId="{FDEFB4A8-D4FE-48D2-9533-4A69C778894D}" type="parTrans" cxnId="{092B0A66-2CE1-4EF4-857A-DD908F32B2B8}">
      <dgm:prSet/>
      <dgm:spPr/>
      <dgm:t>
        <a:bodyPr/>
        <a:lstStyle/>
        <a:p>
          <a:endParaRPr lang="en-US"/>
        </a:p>
      </dgm:t>
    </dgm:pt>
    <dgm:pt modelId="{ADD853BE-A1A3-4BFB-86AA-941AE7BBC34A}" type="sibTrans" cxnId="{092B0A66-2CE1-4EF4-857A-DD908F32B2B8}">
      <dgm:prSet/>
      <dgm:spPr/>
      <dgm:t>
        <a:bodyPr/>
        <a:lstStyle/>
        <a:p>
          <a:endParaRPr lang="en-US"/>
        </a:p>
      </dgm:t>
    </dgm:pt>
    <dgm:pt modelId="{B1D37DAA-394F-4918-919F-FB7C9FC0F5F9}">
      <dgm:prSet phldrT="[متن]"/>
      <dgm:spPr/>
      <dgm:t>
        <a:bodyPr/>
        <a:lstStyle/>
        <a:p>
          <a:pPr rtl="1"/>
          <a:r>
            <a:rPr lang="fa-IR" dirty="0" smtClean="0"/>
            <a:t>حیوان</a:t>
          </a:r>
          <a:endParaRPr lang="en-US" dirty="0"/>
        </a:p>
      </dgm:t>
    </dgm:pt>
    <dgm:pt modelId="{109DF32A-3542-4902-AF65-1412D94EA17E}" type="parTrans" cxnId="{00EAB17F-36AE-44A9-A74D-C60E2A724A1C}">
      <dgm:prSet/>
      <dgm:spPr/>
      <dgm:t>
        <a:bodyPr/>
        <a:lstStyle/>
        <a:p>
          <a:endParaRPr lang="en-US"/>
        </a:p>
      </dgm:t>
    </dgm:pt>
    <dgm:pt modelId="{67E92057-9759-4C6B-A00E-793B36332AC8}" type="sibTrans" cxnId="{00EAB17F-36AE-44A9-A74D-C60E2A724A1C}">
      <dgm:prSet/>
      <dgm:spPr/>
      <dgm:t>
        <a:bodyPr/>
        <a:lstStyle/>
        <a:p>
          <a:endParaRPr lang="en-US"/>
        </a:p>
      </dgm:t>
    </dgm:pt>
    <dgm:pt modelId="{D7428BFF-10AC-456D-A88A-83B889DA8C95}">
      <dgm:prSet/>
      <dgm:spPr/>
      <dgm:t>
        <a:bodyPr/>
        <a:lstStyle/>
        <a:p>
          <a:pPr rtl="1"/>
          <a:r>
            <a:rPr lang="fa-IR" dirty="0" smtClean="0">
              <a:solidFill>
                <a:schemeClr val="tx2">
                  <a:lumMod val="75000"/>
                </a:schemeClr>
              </a:solidFill>
            </a:rPr>
            <a:t>حیوان</a:t>
          </a:r>
        </a:p>
        <a:p>
          <a:pPr rtl="1"/>
          <a:r>
            <a:rPr lang="fa-IR" dirty="0" smtClean="0"/>
            <a:t>انسان</a:t>
          </a:r>
        </a:p>
        <a:p>
          <a:pPr rtl="1"/>
          <a:r>
            <a:rPr lang="fa-IR" dirty="0" smtClean="0"/>
            <a:t>حیوان</a:t>
          </a:r>
          <a:endParaRPr lang="en-US" dirty="0"/>
        </a:p>
      </dgm:t>
    </dgm:pt>
    <dgm:pt modelId="{58DBC79B-1A9E-4F7E-9D79-75F3797CEC27}" type="parTrans" cxnId="{D54B6F32-1A22-43A7-B1F0-061780F03B2D}">
      <dgm:prSet/>
      <dgm:spPr/>
      <dgm:t>
        <a:bodyPr/>
        <a:lstStyle/>
        <a:p>
          <a:endParaRPr lang="en-US"/>
        </a:p>
      </dgm:t>
    </dgm:pt>
    <dgm:pt modelId="{2ABC2D0C-8013-4146-9D16-4C0CF3A644CC}" type="sibTrans" cxnId="{D54B6F32-1A22-43A7-B1F0-061780F03B2D}">
      <dgm:prSet/>
      <dgm:spPr/>
      <dgm:t>
        <a:bodyPr/>
        <a:lstStyle/>
        <a:p>
          <a:endParaRPr lang="en-US"/>
        </a:p>
      </dgm:t>
    </dgm:pt>
    <dgm:pt modelId="{6B9A587D-96CA-4975-BAB0-58EEE7EBB514}" type="pres">
      <dgm:prSet presAssocID="{CF932181-28E0-49E3-85A2-90C0D395CC2C}" presName="Name0" presStyleCnt="0">
        <dgm:presLayoutVars>
          <dgm:dir val="rev"/>
          <dgm:resizeHandles val="exact"/>
        </dgm:presLayoutVars>
      </dgm:prSet>
      <dgm:spPr/>
      <dgm:t>
        <a:bodyPr/>
        <a:lstStyle/>
        <a:p>
          <a:endParaRPr lang="en-US"/>
        </a:p>
      </dgm:t>
    </dgm:pt>
    <dgm:pt modelId="{45BCDBF7-D5F2-4D22-88C8-C0E9CF3A3420}" type="pres">
      <dgm:prSet presAssocID="{87D8A12F-02E4-41C6-81E4-2FB6C08FDE8C}" presName="node" presStyleLbl="node1" presStyleIdx="0" presStyleCnt="4" custLinFactX="-419599" custLinFactNeighborX="-500000" custLinFactNeighborY="-3932">
        <dgm:presLayoutVars>
          <dgm:bulletEnabled val="1"/>
        </dgm:presLayoutVars>
      </dgm:prSet>
      <dgm:spPr/>
      <dgm:t>
        <a:bodyPr/>
        <a:lstStyle/>
        <a:p>
          <a:endParaRPr lang="en-US"/>
        </a:p>
      </dgm:t>
    </dgm:pt>
    <dgm:pt modelId="{8A0A0E30-7685-468D-8D10-263415112EB1}" type="pres">
      <dgm:prSet presAssocID="{534FEC06-5AF4-47CF-ADCE-D17D1E2786EF}" presName="sibTrans" presStyleCnt="0"/>
      <dgm:spPr/>
      <dgm:t>
        <a:bodyPr/>
        <a:lstStyle/>
        <a:p>
          <a:endParaRPr lang="en-US"/>
        </a:p>
      </dgm:t>
    </dgm:pt>
    <dgm:pt modelId="{D9A2402C-6357-4955-AB45-2F7190543C40}" type="pres">
      <dgm:prSet presAssocID="{57997286-87C3-42C0-8F4D-6AF18B43966A}" presName="node" presStyleLbl="node1" presStyleIdx="1" presStyleCnt="4" custLinFactX="-100000" custLinFactNeighborX="-100061" custLinFactNeighborY="1474">
        <dgm:presLayoutVars>
          <dgm:bulletEnabled val="1"/>
        </dgm:presLayoutVars>
      </dgm:prSet>
      <dgm:spPr/>
      <dgm:t>
        <a:bodyPr/>
        <a:lstStyle/>
        <a:p>
          <a:endParaRPr lang="en-US"/>
        </a:p>
      </dgm:t>
    </dgm:pt>
    <dgm:pt modelId="{DE13770B-1496-42FB-A09B-A9D1B0BF473C}" type="pres">
      <dgm:prSet presAssocID="{A00E2D5B-9FEA-4556-8D1D-0466C4169FE7}" presName="sibTrans" presStyleCnt="0"/>
      <dgm:spPr/>
      <dgm:t>
        <a:bodyPr/>
        <a:lstStyle/>
        <a:p>
          <a:endParaRPr lang="en-US"/>
        </a:p>
      </dgm:t>
    </dgm:pt>
    <dgm:pt modelId="{CA8E1F73-3CD9-4167-B4E3-19D1A61B0AE0}" type="pres">
      <dgm:prSet presAssocID="{9997D634-5869-49F4-A39F-B940EDB961D5}" presName="node" presStyleLbl="node1" presStyleIdx="2" presStyleCnt="4" custLinFactX="100000" custLinFactNeighborX="101237" custLinFactNeighborY="-215">
        <dgm:presLayoutVars>
          <dgm:bulletEnabled val="1"/>
        </dgm:presLayoutVars>
      </dgm:prSet>
      <dgm:spPr/>
      <dgm:t>
        <a:bodyPr/>
        <a:lstStyle/>
        <a:p>
          <a:endParaRPr lang="en-US"/>
        </a:p>
      </dgm:t>
    </dgm:pt>
    <dgm:pt modelId="{3B8C7B2F-46BA-449C-B752-DD03B8F2E9DE}" type="pres">
      <dgm:prSet presAssocID="{72B60C87-C9ED-48D0-8DB4-8C0C99BF6690}" presName="sibTrans" presStyleCnt="0"/>
      <dgm:spPr/>
      <dgm:t>
        <a:bodyPr/>
        <a:lstStyle/>
        <a:p>
          <a:endParaRPr lang="en-US"/>
        </a:p>
      </dgm:t>
    </dgm:pt>
    <dgm:pt modelId="{66852080-194D-4445-BF42-900425CF748F}" type="pres">
      <dgm:prSet presAssocID="{D7428BFF-10AC-456D-A88A-83B889DA8C95}" presName="node" presStyleLbl="node1" presStyleIdx="3" presStyleCnt="4" custLinFactX="300000" custLinFactNeighborX="302534" custLinFactNeighborY="1259">
        <dgm:presLayoutVars>
          <dgm:bulletEnabled val="1"/>
        </dgm:presLayoutVars>
      </dgm:prSet>
      <dgm:spPr/>
      <dgm:t>
        <a:bodyPr/>
        <a:lstStyle/>
        <a:p>
          <a:endParaRPr lang="en-US"/>
        </a:p>
      </dgm:t>
    </dgm:pt>
  </dgm:ptLst>
  <dgm:cxnLst>
    <dgm:cxn modelId="{3E7C79F4-8403-4B2E-A17D-225E08AB5109}" type="presOf" srcId="{01C04220-3E5E-48DB-8D03-803A141C73C9}" destId="{45BCDBF7-D5F2-4D22-88C8-C0E9CF3A3420}" srcOrd="0" destOrd="2" presId="urn:microsoft.com/office/officeart/2005/8/layout/hList6"/>
    <dgm:cxn modelId="{84437956-58BE-4E50-BA71-AFB70D7D005A}" type="presOf" srcId="{432AC940-025E-4E3E-9017-DA053A577CDE}" destId="{45BCDBF7-D5F2-4D22-88C8-C0E9CF3A3420}" srcOrd="0" destOrd="1" presId="urn:microsoft.com/office/officeart/2005/8/layout/hList6"/>
    <dgm:cxn modelId="{76651DAA-6051-407B-BAA8-8BCDF791CCE0}" srcId="{CF932181-28E0-49E3-85A2-90C0D395CC2C}" destId="{9997D634-5869-49F4-A39F-B940EDB961D5}" srcOrd="2" destOrd="0" parTransId="{3067D159-732C-4206-9F14-4E9A6BEBAA58}" sibTransId="{72B60C87-C9ED-48D0-8DB4-8C0C99BF6690}"/>
    <dgm:cxn modelId="{ECEC5C64-E07D-4F68-8C78-F68401702195}" srcId="{87D8A12F-02E4-41C6-81E4-2FB6C08FDE8C}" destId="{01C04220-3E5E-48DB-8D03-803A141C73C9}" srcOrd="1" destOrd="0" parTransId="{08372489-1FA3-4BF8-948C-F507A0348582}" sibTransId="{4C33F5D5-1A0D-4441-AED7-88710C66F5F5}"/>
    <dgm:cxn modelId="{9D87C325-9D65-4EA9-B605-C4BEB79B98F7}" srcId="{57997286-87C3-42C0-8F4D-6AF18B43966A}" destId="{F0F621A7-BDCE-46AA-B159-E8AEA1B054BD}" srcOrd="1" destOrd="0" parTransId="{BABFD837-B1E5-442F-90E6-084F16AAB7B1}" sibTransId="{07EDF925-0C82-4AF3-9EE6-0A777653D09E}"/>
    <dgm:cxn modelId="{67AFD3A6-7E28-4BAF-AE57-E1C53023C5AF}" type="presOf" srcId="{B1D37DAA-394F-4918-919F-FB7C9FC0F5F9}" destId="{CA8E1F73-3CD9-4167-B4E3-19D1A61B0AE0}" srcOrd="0" destOrd="2" presId="urn:microsoft.com/office/officeart/2005/8/layout/hList6"/>
    <dgm:cxn modelId="{75F182C5-3F71-4055-B43A-B12C37D12FBB}" type="presOf" srcId="{FF45A767-FE46-45A0-82B3-BE7DD6A845CB}" destId="{D9A2402C-6357-4955-AB45-2F7190543C40}" srcOrd="0" destOrd="1" presId="urn:microsoft.com/office/officeart/2005/8/layout/hList6"/>
    <dgm:cxn modelId="{092B0A66-2CE1-4EF4-857A-DD908F32B2B8}" srcId="{9997D634-5869-49F4-A39F-B940EDB961D5}" destId="{201ABF47-F383-4B7D-9823-8C0EF1E263EE}" srcOrd="0" destOrd="0" parTransId="{FDEFB4A8-D4FE-48D2-9533-4A69C778894D}" sibTransId="{ADD853BE-A1A3-4BFB-86AA-941AE7BBC34A}"/>
    <dgm:cxn modelId="{0F88E90C-A664-466C-AC12-4158BAC33B6E}" type="presOf" srcId="{F0F621A7-BDCE-46AA-B159-E8AEA1B054BD}" destId="{D9A2402C-6357-4955-AB45-2F7190543C40}" srcOrd="0" destOrd="2" presId="urn:microsoft.com/office/officeart/2005/8/layout/hList6"/>
    <dgm:cxn modelId="{4B8257B7-FA5C-4B2B-A301-7BB37D735C65}" srcId="{CF932181-28E0-49E3-85A2-90C0D395CC2C}" destId="{87D8A12F-02E4-41C6-81E4-2FB6C08FDE8C}" srcOrd="0" destOrd="0" parTransId="{DDCFE73F-0F44-4FED-A7C1-B9B06FCCFD49}" sibTransId="{534FEC06-5AF4-47CF-ADCE-D17D1E2786EF}"/>
    <dgm:cxn modelId="{53B93B39-0ADD-4FAC-9E8F-15E39438F018}" type="presOf" srcId="{87D8A12F-02E4-41C6-81E4-2FB6C08FDE8C}" destId="{45BCDBF7-D5F2-4D22-88C8-C0E9CF3A3420}" srcOrd="0" destOrd="0" presId="urn:microsoft.com/office/officeart/2005/8/layout/hList6"/>
    <dgm:cxn modelId="{D54B6F32-1A22-43A7-B1F0-061780F03B2D}" srcId="{CF932181-28E0-49E3-85A2-90C0D395CC2C}" destId="{D7428BFF-10AC-456D-A88A-83B889DA8C95}" srcOrd="3" destOrd="0" parTransId="{58DBC79B-1A9E-4F7E-9D79-75F3797CEC27}" sibTransId="{2ABC2D0C-8013-4146-9D16-4C0CF3A644CC}"/>
    <dgm:cxn modelId="{5FE2CA11-454C-4415-B9BB-C6820C7483C5}" type="presOf" srcId="{CF932181-28E0-49E3-85A2-90C0D395CC2C}" destId="{6B9A587D-96CA-4975-BAB0-58EEE7EBB514}" srcOrd="0" destOrd="0" presId="urn:microsoft.com/office/officeart/2005/8/layout/hList6"/>
    <dgm:cxn modelId="{9DFFE8F3-EA2E-47C2-B055-56A22BBC9FF7}" type="presOf" srcId="{201ABF47-F383-4B7D-9823-8C0EF1E263EE}" destId="{CA8E1F73-3CD9-4167-B4E3-19D1A61B0AE0}" srcOrd="0" destOrd="1" presId="urn:microsoft.com/office/officeart/2005/8/layout/hList6"/>
    <dgm:cxn modelId="{2766C815-4C88-4246-AC74-66A1F27BF577}" type="presOf" srcId="{9997D634-5869-49F4-A39F-B940EDB961D5}" destId="{CA8E1F73-3CD9-4167-B4E3-19D1A61B0AE0}" srcOrd="0" destOrd="0" presId="urn:microsoft.com/office/officeart/2005/8/layout/hList6"/>
    <dgm:cxn modelId="{00EAB17F-36AE-44A9-A74D-C60E2A724A1C}" srcId="{9997D634-5869-49F4-A39F-B940EDB961D5}" destId="{B1D37DAA-394F-4918-919F-FB7C9FC0F5F9}" srcOrd="1" destOrd="0" parTransId="{109DF32A-3542-4902-AF65-1412D94EA17E}" sibTransId="{67E92057-9759-4C6B-A00E-793B36332AC8}"/>
    <dgm:cxn modelId="{DF402BDE-0D8B-40B1-B14A-3FF879442A45}" type="presOf" srcId="{D7428BFF-10AC-456D-A88A-83B889DA8C95}" destId="{66852080-194D-4445-BF42-900425CF748F}" srcOrd="0" destOrd="0" presId="urn:microsoft.com/office/officeart/2005/8/layout/hList6"/>
    <dgm:cxn modelId="{93BB8E64-1D74-4A45-A7B0-C88DC99AA617}" srcId="{57997286-87C3-42C0-8F4D-6AF18B43966A}" destId="{FF45A767-FE46-45A0-82B3-BE7DD6A845CB}" srcOrd="0" destOrd="0" parTransId="{29F32424-A525-46AD-92A5-A0A63A091CF4}" sibTransId="{A9C3941F-5FFE-46BC-AFDD-BCB8E4D0EF03}"/>
    <dgm:cxn modelId="{097B4B16-B95A-465B-BC71-D31FF2611151}" srcId="{87D8A12F-02E4-41C6-81E4-2FB6C08FDE8C}" destId="{432AC940-025E-4E3E-9017-DA053A577CDE}" srcOrd="0" destOrd="0" parTransId="{ED4344DA-AEA7-4A6C-831C-769B4E467A0A}" sibTransId="{F0B0BDBA-16D5-4190-B933-6C9CB18432FC}"/>
    <dgm:cxn modelId="{AC488A6D-275A-4673-ABBF-6C3100F316B2}" srcId="{CF932181-28E0-49E3-85A2-90C0D395CC2C}" destId="{57997286-87C3-42C0-8F4D-6AF18B43966A}" srcOrd="1" destOrd="0" parTransId="{77FDB75E-1677-47CB-8185-6A2A40FBB85B}" sibTransId="{A00E2D5B-9FEA-4556-8D1D-0466C4169FE7}"/>
    <dgm:cxn modelId="{71AC363E-4198-41C5-9935-FACC7749087D}" type="presOf" srcId="{57997286-87C3-42C0-8F4D-6AF18B43966A}" destId="{D9A2402C-6357-4955-AB45-2F7190543C40}" srcOrd="0" destOrd="0" presId="urn:microsoft.com/office/officeart/2005/8/layout/hList6"/>
    <dgm:cxn modelId="{FEF2099E-A9E6-424D-BB25-3F055EBF8CCC}" type="presParOf" srcId="{6B9A587D-96CA-4975-BAB0-58EEE7EBB514}" destId="{45BCDBF7-D5F2-4D22-88C8-C0E9CF3A3420}" srcOrd="0" destOrd="0" presId="urn:microsoft.com/office/officeart/2005/8/layout/hList6"/>
    <dgm:cxn modelId="{4D9DD41D-0AA2-423F-AA31-CC1879A9852E}" type="presParOf" srcId="{6B9A587D-96CA-4975-BAB0-58EEE7EBB514}" destId="{8A0A0E30-7685-468D-8D10-263415112EB1}" srcOrd="1" destOrd="0" presId="urn:microsoft.com/office/officeart/2005/8/layout/hList6"/>
    <dgm:cxn modelId="{BA7ECC4B-283F-496E-8A91-581B6700D309}" type="presParOf" srcId="{6B9A587D-96CA-4975-BAB0-58EEE7EBB514}" destId="{D9A2402C-6357-4955-AB45-2F7190543C40}" srcOrd="2" destOrd="0" presId="urn:microsoft.com/office/officeart/2005/8/layout/hList6"/>
    <dgm:cxn modelId="{A5B801C9-2D3E-4EF2-B76A-3F518A043CDB}" type="presParOf" srcId="{6B9A587D-96CA-4975-BAB0-58EEE7EBB514}" destId="{DE13770B-1496-42FB-A09B-A9D1B0BF473C}" srcOrd="3" destOrd="0" presId="urn:microsoft.com/office/officeart/2005/8/layout/hList6"/>
    <dgm:cxn modelId="{26418FAC-6CAB-4AE9-93A6-450581F95730}" type="presParOf" srcId="{6B9A587D-96CA-4975-BAB0-58EEE7EBB514}" destId="{CA8E1F73-3CD9-4167-B4E3-19D1A61B0AE0}" srcOrd="4" destOrd="0" presId="urn:microsoft.com/office/officeart/2005/8/layout/hList6"/>
    <dgm:cxn modelId="{8DBF51D3-3F9B-4830-BD76-7AFE66A6C3A7}" type="presParOf" srcId="{6B9A587D-96CA-4975-BAB0-58EEE7EBB514}" destId="{3B8C7B2F-46BA-449C-B752-DD03B8F2E9DE}" srcOrd="5" destOrd="0" presId="urn:microsoft.com/office/officeart/2005/8/layout/hList6"/>
    <dgm:cxn modelId="{C6863356-AD09-4818-B9DF-0900DEE8F0E5}" type="presParOf" srcId="{6B9A587D-96CA-4975-BAB0-58EEE7EBB514}" destId="{66852080-194D-4445-BF42-900425CF748F}" srcOrd="6"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CA67B88-728B-4CF4-BD71-5E2EB692CD21}" type="doc">
      <dgm:prSet loTypeId="urn:microsoft.com/office/officeart/2005/8/layout/hierarchy1" loCatId="hierarchy" qsTypeId="urn:microsoft.com/office/officeart/2005/8/quickstyle/simple1" qsCatId="simple" csTypeId="urn:microsoft.com/office/officeart/2005/8/colors/colorful4" csCatId="colorful" phldr="1"/>
      <dgm:spPr/>
      <dgm:t>
        <a:bodyPr/>
        <a:lstStyle/>
        <a:p>
          <a:endParaRPr lang="en-US"/>
        </a:p>
      </dgm:t>
    </dgm:pt>
    <dgm:pt modelId="{C82767A2-718F-484F-B6F6-75BD2FE13D7D}">
      <dgm:prSet phldrT="[متن]" custT="1"/>
      <dgm:spPr/>
      <dgm:t>
        <a:bodyPr/>
        <a:lstStyle/>
        <a:p>
          <a:pPr rtl="1"/>
          <a:r>
            <a:rPr lang="fa-IR" sz="3600" b="1" dirty="0" smtClean="0"/>
            <a:t>فصل </a:t>
          </a:r>
          <a:endParaRPr lang="en-US" sz="3600" b="1" dirty="0"/>
        </a:p>
      </dgm:t>
    </dgm:pt>
    <dgm:pt modelId="{F80C9C02-7C3D-447D-BA81-E7A11754421E}" type="parTrans" cxnId="{E556C169-A3E4-44C9-870C-4A55D9C21F35}">
      <dgm:prSet/>
      <dgm:spPr/>
      <dgm:t>
        <a:bodyPr/>
        <a:lstStyle/>
        <a:p>
          <a:endParaRPr lang="en-US"/>
        </a:p>
      </dgm:t>
    </dgm:pt>
    <dgm:pt modelId="{FF11E49B-07E1-48A9-BF36-3663354B9556}" type="sibTrans" cxnId="{E556C169-A3E4-44C9-870C-4A55D9C21F35}">
      <dgm:prSet/>
      <dgm:spPr/>
      <dgm:t>
        <a:bodyPr/>
        <a:lstStyle/>
        <a:p>
          <a:endParaRPr lang="en-US"/>
        </a:p>
      </dgm:t>
    </dgm:pt>
    <dgm:pt modelId="{1489416D-3E14-45FA-95F9-A1DDD3A6891F}">
      <dgm:prSet phldrT="[متن]" custT="1"/>
      <dgm:spPr/>
      <dgm:t>
        <a:bodyPr/>
        <a:lstStyle/>
        <a:p>
          <a:pPr rtl="1"/>
          <a:r>
            <a:rPr lang="fa-IR" sz="3600" b="1" dirty="0" smtClean="0"/>
            <a:t>بعید</a:t>
          </a:r>
          <a:endParaRPr lang="en-US" sz="3600" b="1" dirty="0"/>
        </a:p>
      </dgm:t>
    </dgm:pt>
    <dgm:pt modelId="{13141989-ABCA-4D83-A3AD-C36E6D4504F5}" type="parTrans" cxnId="{AD20EC9D-9B53-467D-A371-D98A3FF95FE0}">
      <dgm:prSet/>
      <dgm:spPr/>
      <dgm:t>
        <a:bodyPr/>
        <a:lstStyle/>
        <a:p>
          <a:endParaRPr lang="en-US"/>
        </a:p>
      </dgm:t>
    </dgm:pt>
    <dgm:pt modelId="{BD431505-4110-4F57-AA8E-144ED7A3B253}" type="sibTrans" cxnId="{AD20EC9D-9B53-467D-A371-D98A3FF95FE0}">
      <dgm:prSet/>
      <dgm:spPr/>
      <dgm:t>
        <a:bodyPr/>
        <a:lstStyle/>
        <a:p>
          <a:endParaRPr lang="en-US"/>
        </a:p>
      </dgm:t>
    </dgm:pt>
    <dgm:pt modelId="{99E83C9F-6EB4-437F-8CA6-6738B49DFE10}">
      <dgm:prSet phldrT="[متن]"/>
      <dgm:spPr/>
      <dgm:t>
        <a:bodyPr/>
        <a:lstStyle/>
        <a:p>
          <a:pPr algn="just" rtl="1"/>
          <a:r>
            <a:rPr lang="fa-IR" b="1" dirty="0" smtClean="0"/>
            <a:t>فصلی که نوع را از </a:t>
          </a:r>
          <a:r>
            <a:rPr lang="fa-IR" b="1" dirty="0" err="1" smtClean="0"/>
            <a:t>انواعـی</a:t>
          </a:r>
          <a:r>
            <a:rPr lang="fa-IR" b="1" dirty="0" smtClean="0"/>
            <a:t> که تحت جنس </a:t>
          </a:r>
          <a:r>
            <a:rPr lang="fa-IR" b="1" dirty="0" err="1" smtClean="0"/>
            <a:t>بعی</a:t>
          </a:r>
          <a:r>
            <a:rPr lang="fa-IR" b="1" dirty="0" smtClean="0"/>
            <a:t>ــد </a:t>
          </a:r>
          <a:r>
            <a:rPr lang="fa-IR" b="1" dirty="0" err="1" smtClean="0"/>
            <a:t>خـود</a:t>
          </a:r>
          <a:r>
            <a:rPr lang="fa-IR" b="1" dirty="0" smtClean="0"/>
            <a:t> هستند  </a:t>
          </a:r>
          <a:r>
            <a:rPr lang="fa-IR" b="1" dirty="0" err="1" smtClean="0"/>
            <a:t>ممت</a:t>
          </a:r>
          <a:r>
            <a:rPr lang="fa-IR" b="1" dirty="0" smtClean="0"/>
            <a:t>ــــاز می کند.</a:t>
          </a:r>
          <a:endParaRPr lang="en-US" b="1" dirty="0"/>
        </a:p>
      </dgm:t>
    </dgm:pt>
    <dgm:pt modelId="{2027861C-25E0-476F-9688-96777BCEFD9F}" type="parTrans" cxnId="{3AA9C95E-48CD-447A-8A2C-6C40F0B45205}">
      <dgm:prSet/>
      <dgm:spPr/>
      <dgm:t>
        <a:bodyPr/>
        <a:lstStyle/>
        <a:p>
          <a:endParaRPr lang="en-US"/>
        </a:p>
      </dgm:t>
    </dgm:pt>
    <dgm:pt modelId="{02E22AC1-F2A7-4985-B220-09F20A991EB6}" type="sibTrans" cxnId="{3AA9C95E-48CD-447A-8A2C-6C40F0B45205}">
      <dgm:prSet/>
      <dgm:spPr/>
      <dgm:t>
        <a:bodyPr/>
        <a:lstStyle/>
        <a:p>
          <a:endParaRPr lang="en-US"/>
        </a:p>
      </dgm:t>
    </dgm:pt>
    <dgm:pt modelId="{348CA4C5-020A-481B-B39F-58B9AACE6895}">
      <dgm:prSet phldrT="[متن]" custT="1"/>
      <dgm:spPr/>
      <dgm:t>
        <a:bodyPr/>
        <a:lstStyle/>
        <a:p>
          <a:pPr rtl="1"/>
          <a:r>
            <a:rPr lang="fa-IR" sz="4000" b="1" dirty="0" smtClean="0"/>
            <a:t>قریب</a:t>
          </a:r>
          <a:endParaRPr lang="en-US" sz="4000" b="1" dirty="0"/>
        </a:p>
      </dgm:t>
    </dgm:pt>
    <dgm:pt modelId="{CD13B1B7-369A-4119-99A2-020A1E5C9FFE}" type="parTrans" cxnId="{6BCC797F-16BC-41B5-9F63-74DC11F7F626}">
      <dgm:prSet/>
      <dgm:spPr/>
      <dgm:t>
        <a:bodyPr/>
        <a:lstStyle/>
        <a:p>
          <a:endParaRPr lang="en-US"/>
        </a:p>
      </dgm:t>
    </dgm:pt>
    <dgm:pt modelId="{F4A7A756-4AE0-4287-AC25-FA8B4C7B3D28}" type="sibTrans" cxnId="{6BCC797F-16BC-41B5-9F63-74DC11F7F626}">
      <dgm:prSet/>
      <dgm:spPr/>
      <dgm:t>
        <a:bodyPr/>
        <a:lstStyle/>
        <a:p>
          <a:endParaRPr lang="en-US"/>
        </a:p>
      </dgm:t>
    </dgm:pt>
    <dgm:pt modelId="{52C84A9B-F8EA-494B-9A19-F76BF584642D}">
      <dgm:prSet phldrT="[متن]" custT="1"/>
      <dgm:spPr/>
      <dgm:t>
        <a:bodyPr/>
        <a:lstStyle/>
        <a:p>
          <a:pPr algn="just" rtl="1"/>
          <a:r>
            <a:rPr lang="fa-IR" sz="2000" b="1" dirty="0" smtClean="0"/>
            <a:t>فصلی که یک نوع را از انواعی که تحت  جنس  قریب خود هستند  جدا می کند. برجسته ترن صفت ذاتی یک نوع است</a:t>
          </a:r>
          <a:endParaRPr lang="en-US" sz="2000" b="1" dirty="0"/>
        </a:p>
      </dgm:t>
    </dgm:pt>
    <dgm:pt modelId="{C91F0B41-198E-438A-87F2-14671A8C94A6}" type="parTrans" cxnId="{28FAA0E7-6A1E-479F-BB46-56242E763D08}">
      <dgm:prSet/>
      <dgm:spPr/>
      <dgm:t>
        <a:bodyPr/>
        <a:lstStyle/>
        <a:p>
          <a:endParaRPr lang="en-US"/>
        </a:p>
      </dgm:t>
    </dgm:pt>
    <dgm:pt modelId="{22E574B7-95CB-44BD-B216-A9F79A6068AE}" type="sibTrans" cxnId="{28FAA0E7-6A1E-479F-BB46-56242E763D08}">
      <dgm:prSet/>
      <dgm:spPr/>
      <dgm:t>
        <a:bodyPr/>
        <a:lstStyle/>
        <a:p>
          <a:endParaRPr lang="en-US"/>
        </a:p>
      </dgm:t>
    </dgm:pt>
    <dgm:pt modelId="{FDE7F26A-26D9-40B9-A0CA-B0C744147C56}" type="pres">
      <dgm:prSet presAssocID="{ECA67B88-728B-4CF4-BD71-5E2EB692CD21}" presName="hierChild1" presStyleCnt="0">
        <dgm:presLayoutVars>
          <dgm:chPref val="1"/>
          <dgm:dir/>
          <dgm:animOne val="branch"/>
          <dgm:animLvl val="lvl"/>
          <dgm:resizeHandles/>
        </dgm:presLayoutVars>
      </dgm:prSet>
      <dgm:spPr/>
      <dgm:t>
        <a:bodyPr/>
        <a:lstStyle/>
        <a:p>
          <a:endParaRPr lang="en-US"/>
        </a:p>
      </dgm:t>
    </dgm:pt>
    <dgm:pt modelId="{E9B4C9D6-6038-4C78-BFD9-775F797DD9DE}" type="pres">
      <dgm:prSet presAssocID="{C82767A2-718F-484F-B6F6-75BD2FE13D7D}" presName="hierRoot1" presStyleCnt="0"/>
      <dgm:spPr/>
    </dgm:pt>
    <dgm:pt modelId="{666B3AA6-9646-48BB-80B0-3B8F97EAC409}" type="pres">
      <dgm:prSet presAssocID="{C82767A2-718F-484F-B6F6-75BD2FE13D7D}" presName="composite" presStyleCnt="0"/>
      <dgm:spPr/>
    </dgm:pt>
    <dgm:pt modelId="{363928CD-B697-402F-8CA1-3ED0D385E5AC}" type="pres">
      <dgm:prSet presAssocID="{C82767A2-718F-484F-B6F6-75BD2FE13D7D}" presName="background" presStyleLbl="node0" presStyleIdx="0" presStyleCnt="1"/>
      <dgm:spPr/>
    </dgm:pt>
    <dgm:pt modelId="{54A1B285-467B-4DE5-B467-CB09B80B8826}" type="pres">
      <dgm:prSet presAssocID="{C82767A2-718F-484F-B6F6-75BD2FE13D7D}" presName="text" presStyleLbl="fgAcc0" presStyleIdx="0" presStyleCnt="1">
        <dgm:presLayoutVars>
          <dgm:chPref val="3"/>
        </dgm:presLayoutVars>
      </dgm:prSet>
      <dgm:spPr/>
      <dgm:t>
        <a:bodyPr/>
        <a:lstStyle/>
        <a:p>
          <a:endParaRPr lang="en-US"/>
        </a:p>
      </dgm:t>
    </dgm:pt>
    <dgm:pt modelId="{74252BD3-0E37-4C35-9A47-D8BC50CAE623}" type="pres">
      <dgm:prSet presAssocID="{C82767A2-718F-484F-B6F6-75BD2FE13D7D}" presName="hierChild2" presStyleCnt="0"/>
      <dgm:spPr/>
    </dgm:pt>
    <dgm:pt modelId="{2A3F1A4B-3D35-4BA6-A699-78568EB419F7}" type="pres">
      <dgm:prSet presAssocID="{13141989-ABCA-4D83-A3AD-C36E6D4504F5}" presName="Name10" presStyleLbl="parChTrans1D2" presStyleIdx="0" presStyleCnt="2"/>
      <dgm:spPr/>
      <dgm:t>
        <a:bodyPr/>
        <a:lstStyle/>
        <a:p>
          <a:endParaRPr lang="en-US"/>
        </a:p>
      </dgm:t>
    </dgm:pt>
    <dgm:pt modelId="{EA79C78F-B849-45CE-B436-365D0A2B5CF9}" type="pres">
      <dgm:prSet presAssocID="{1489416D-3E14-45FA-95F9-A1DDD3A6891F}" presName="hierRoot2" presStyleCnt="0"/>
      <dgm:spPr/>
    </dgm:pt>
    <dgm:pt modelId="{45373ED2-383F-4D9A-A06A-622613FBDA4C}" type="pres">
      <dgm:prSet presAssocID="{1489416D-3E14-45FA-95F9-A1DDD3A6891F}" presName="composite2" presStyleCnt="0"/>
      <dgm:spPr/>
    </dgm:pt>
    <dgm:pt modelId="{8FAE448D-2409-4DA0-8B53-34958DC907CC}" type="pres">
      <dgm:prSet presAssocID="{1489416D-3E14-45FA-95F9-A1DDD3A6891F}" presName="background2" presStyleLbl="node2" presStyleIdx="0" presStyleCnt="2"/>
      <dgm:spPr/>
    </dgm:pt>
    <dgm:pt modelId="{1D31CDB5-4C83-4448-94C7-8053E9968792}" type="pres">
      <dgm:prSet presAssocID="{1489416D-3E14-45FA-95F9-A1DDD3A6891F}" presName="text2" presStyleLbl="fgAcc2" presStyleIdx="0" presStyleCnt="2">
        <dgm:presLayoutVars>
          <dgm:chPref val="3"/>
        </dgm:presLayoutVars>
      </dgm:prSet>
      <dgm:spPr/>
      <dgm:t>
        <a:bodyPr/>
        <a:lstStyle/>
        <a:p>
          <a:endParaRPr lang="en-US"/>
        </a:p>
      </dgm:t>
    </dgm:pt>
    <dgm:pt modelId="{9822B662-EA6B-4FF0-9152-13BD08FA2F7C}" type="pres">
      <dgm:prSet presAssocID="{1489416D-3E14-45FA-95F9-A1DDD3A6891F}" presName="hierChild3" presStyleCnt="0"/>
      <dgm:spPr/>
    </dgm:pt>
    <dgm:pt modelId="{15BF90D0-D510-430B-99DB-91EA9D29FC14}" type="pres">
      <dgm:prSet presAssocID="{2027861C-25E0-476F-9688-96777BCEFD9F}" presName="Name17" presStyleLbl="parChTrans1D3" presStyleIdx="0" presStyleCnt="2"/>
      <dgm:spPr/>
      <dgm:t>
        <a:bodyPr/>
        <a:lstStyle/>
        <a:p>
          <a:endParaRPr lang="en-US"/>
        </a:p>
      </dgm:t>
    </dgm:pt>
    <dgm:pt modelId="{1FB220F8-7E0F-430A-B598-3AC6DD967821}" type="pres">
      <dgm:prSet presAssocID="{99E83C9F-6EB4-437F-8CA6-6738B49DFE10}" presName="hierRoot3" presStyleCnt="0"/>
      <dgm:spPr/>
    </dgm:pt>
    <dgm:pt modelId="{571D596A-7F48-4462-AA4E-F03233B5B32F}" type="pres">
      <dgm:prSet presAssocID="{99E83C9F-6EB4-437F-8CA6-6738B49DFE10}" presName="composite3" presStyleCnt="0"/>
      <dgm:spPr/>
    </dgm:pt>
    <dgm:pt modelId="{E5311112-08DD-404A-AD6E-F5C9DA1C6F45}" type="pres">
      <dgm:prSet presAssocID="{99E83C9F-6EB4-437F-8CA6-6738B49DFE10}" presName="background3" presStyleLbl="node3" presStyleIdx="0" presStyleCnt="2"/>
      <dgm:spPr/>
    </dgm:pt>
    <dgm:pt modelId="{388A94D8-626F-4629-B6C3-25C66B413954}" type="pres">
      <dgm:prSet presAssocID="{99E83C9F-6EB4-437F-8CA6-6738B49DFE10}" presName="text3" presStyleLbl="fgAcc3" presStyleIdx="0" presStyleCnt="2" custScaleX="199680">
        <dgm:presLayoutVars>
          <dgm:chPref val="3"/>
        </dgm:presLayoutVars>
      </dgm:prSet>
      <dgm:spPr/>
      <dgm:t>
        <a:bodyPr/>
        <a:lstStyle/>
        <a:p>
          <a:endParaRPr lang="en-US"/>
        </a:p>
      </dgm:t>
    </dgm:pt>
    <dgm:pt modelId="{151FAF11-8D90-4E6D-B033-33B35E9BF533}" type="pres">
      <dgm:prSet presAssocID="{99E83C9F-6EB4-437F-8CA6-6738B49DFE10}" presName="hierChild4" presStyleCnt="0"/>
      <dgm:spPr/>
    </dgm:pt>
    <dgm:pt modelId="{4B59235C-9DB3-4214-8F1A-C9D3176E4249}" type="pres">
      <dgm:prSet presAssocID="{CD13B1B7-369A-4119-99A2-020A1E5C9FFE}" presName="Name10" presStyleLbl="parChTrans1D2" presStyleIdx="1" presStyleCnt="2"/>
      <dgm:spPr/>
      <dgm:t>
        <a:bodyPr/>
        <a:lstStyle/>
        <a:p>
          <a:endParaRPr lang="en-US"/>
        </a:p>
      </dgm:t>
    </dgm:pt>
    <dgm:pt modelId="{4C544160-548D-437B-B096-5E400D777C2A}" type="pres">
      <dgm:prSet presAssocID="{348CA4C5-020A-481B-B39F-58B9AACE6895}" presName="hierRoot2" presStyleCnt="0"/>
      <dgm:spPr/>
    </dgm:pt>
    <dgm:pt modelId="{76EF1821-A36C-4B5F-A3BB-9574FABC5459}" type="pres">
      <dgm:prSet presAssocID="{348CA4C5-020A-481B-B39F-58B9AACE6895}" presName="composite2" presStyleCnt="0"/>
      <dgm:spPr/>
    </dgm:pt>
    <dgm:pt modelId="{084A89E5-ADC6-4356-863A-0D745C941718}" type="pres">
      <dgm:prSet presAssocID="{348CA4C5-020A-481B-B39F-58B9AACE6895}" presName="background2" presStyleLbl="node2" presStyleIdx="1" presStyleCnt="2"/>
      <dgm:spPr/>
    </dgm:pt>
    <dgm:pt modelId="{0534D9FD-CC92-499D-BC8A-24175A116E49}" type="pres">
      <dgm:prSet presAssocID="{348CA4C5-020A-481B-B39F-58B9AACE6895}" presName="text2" presStyleLbl="fgAcc2" presStyleIdx="1" presStyleCnt="2">
        <dgm:presLayoutVars>
          <dgm:chPref val="3"/>
        </dgm:presLayoutVars>
      </dgm:prSet>
      <dgm:spPr/>
      <dgm:t>
        <a:bodyPr/>
        <a:lstStyle/>
        <a:p>
          <a:endParaRPr lang="en-US"/>
        </a:p>
      </dgm:t>
    </dgm:pt>
    <dgm:pt modelId="{F365D5B0-6B99-4DCE-8C61-5F24CCEDF0CD}" type="pres">
      <dgm:prSet presAssocID="{348CA4C5-020A-481B-B39F-58B9AACE6895}" presName="hierChild3" presStyleCnt="0"/>
      <dgm:spPr/>
    </dgm:pt>
    <dgm:pt modelId="{9F91F7DF-D1E7-4EE1-8601-1B7E5DD3C0CE}" type="pres">
      <dgm:prSet presAssocID="{C91F0B41-198E-438A-87F2-14671A8C94A6}" presName="Name17" presStyleLbl="parChTrans1D3" presStyleIdx="1" presStyleCnt="2"/>
      <dgm:spPr/>
      <dgm:t>
        <a:bodyPr/>
        <a:lstStyle/>
        <a:p>
          <a:endParaRPr lang="en-US"/>
        </a:p>
      </dgm:t>
    </dgm:pt>
    <dgm:pt modelId="{946C4504-EC73-44F0-8195-D557ADCA367F}" type="pres">
      <dgm:prSet presAssocID="{52C84A9B-F8EA-494B-9A19-F76BF584642D}" presName="hierRoot3" presStyleCnt="0"/>
      <dgm:spPr/>
    </dgm:pt>
    <dgm:pt modelId="{796DBA1C-BA2E-43C3-8B69-D299EC4B7948}" type="pres">
      <dgm:prSet presAssocID="{52C84A9B-F8EA-494B-9A19-F76BF584642D}" presName="composite3" presStyleCnt="0"/>
      <dgm:spPr/>
    </dgm:pt>
    <dgm:pt modelId="{AC7EF44A-8C31-42C2-ACB0-8F7A3E47E4E7}" type="pres">
      <dgm:prSet presAssocID="{52C84A9B-F8EA-494B-9A19-F76BF584642D}" presName="background3" presStyleLbl="node3" presStyleIdx="1" presStyleCnt="2"/>
      <dgm:spPr/>
    </dgm:pt>
    <dgm:pt modelId="{E9CDDBAB-ABBC-4AB9-AEA7-433E61B56A25}" type="pres">
      <dgm:prSet presAssocID="{52C84A9B-F8EA-494B-9A19-F76BF584642D}" presName="text3" presStyleLbl="fgAcc3" presStyleIdx="1" presStyleCnt="2" custScaleX="199671">
        <dgm:presLayoutVars>
          <dgm:chPref val="3"/>
        </dgm:presLayoutVars>
      </dgm:prSet>
      <dgm:spPr/>
      <dgm:t>
        <a:bodyPr/>
        <a:lstStyle/>
        <a:p>
          <a:endParaRPr lang="en-US"/>
        </a:p>
      </dgm:t>
    </dgm:pt>
    <dgm:pt modelId="{81EBFF03-EAF5-47E4-A504-0FEC41E4DEB5}" type="pres">
      <dgm:prSet presAssocID="{52C84A9B-F8EA-494B-9A19-F76BF584642D}" presName="hierChild4" presStyleCnt="0"/>
      <dgm:spPr/>
    </dgm:pt>
  </dgm:ptLst>
  <dgm:cxnLst>
    <dgm:cxn modelId="{E556C169-A3E4-44C9-870C-4A55D9C21F35}" srcId="{ECA67B88-728B-4CF4-BD71-5E2EB692CD21}" destId="{C82767A2-718F-484F-B6F6-75BD2FE13D7D}" srcOrd="0" destOrd="0" parTransId="{F80C9C02-7C3D-447D-BA81-E7A11754421E}" sibTransId="{FF11E49B-07E1-48A9-BF36-3663354B9556}"/>
    <dgm:cxn modelId="{6BCC797F-16BC-41B5-9F63-74DC11F7F626}" srcId="{C82767A2-718F-484F-B6F6-75BD2FE13D7D}" destId="{348CA4C5-020A-481B-B39F-58B9AACE6895}" srcOrd="1" destOrd="0" parTransId="{CD13B1B7-369A-4119-99A2-020A1E5C9FFE}" sibTransId="{F4A7A756-4AE0-4287-AC25-FA8B4C7B3D28}"/>
    <dgm:cxn modelId="{8B4C737B-42D9-4EBA-AD30-D39EB7133A7F}" type="presOf" srcId="{C82767A2-718F-484F-B6F6-75BD2FE13D7D}" destId="{54A1B285-467B-4DE5-B467-CB09B80B8826}" srcOrd="0" destOrd="0" presId="urn:microsoft.com/office/officeart/2005/8/layout/hierarchy1"/>
    <dgm:cxn modelId="{3A865E59-E449-4251-9A55-2AC9B28DDCEF}" type="presOf" srcId="{13141989-ABCA-4D83-A3AD-C36E6D4504F5}" destId="{2A3F1A4B-3D35-4BA6-A699-78568EB419F7}" srcOrd="0" destOrd="0" presId="urn:microsoft.com/office/officeart/2005/8/layout/hierarchy1"/>
    <dgm:cxn modelId="{D3C732E2-4D6A-446C-B3D0-D187B5DCC71D}" type="presOf" srcId="{2027861C-25E0-476F-9688-96777BCEFD9F}" destId="{15BF90D0-D510-430B-99DB-91EA9D29FC14}" srcOrd="0" destOrd="0" presId="urn:microsoft.com/office/officeart/2005/8/layout/hierarchy1"/>
    <dgm:cxn modelId="{28FAA0E7-6A1E-479F-BB46-56242E763D08}" srcId="{348CA4C5-020A-481B-B39F-58B9AACE6895}" destId="{52C84A9B-F8EA-494B-9A19-F76BF584642D}" srcOrd="0" destOrd="0" parTransId="{C91F0B41-198E-438A-87F2-14671A8C94A6}" sibTransId="{22E574B7-95CB-44BD-B216-A9F79A6068AE}"/>
    <dgm:cxn modelId="{A6C4B807-236B-439C-86D3-FCDCD0897A4E}" type="presOf" srcId="{99E83C9F-6EB4-437F-8CA6-6738B49DFE10}" destId="{388A94D8-626F-4629-B6C3-25C66B413954}" srcOrd="0" destOrd="0" presId="urn:microsoft.com/office/officeart/2005/8/layout/hierarchy1"/>
    <dgm:cxn modelId="{47AE9EF9-29AB-43F0-9B50-3CC880E771D3}" type="presOf" srcId="{348CA4C5-020A-481B-B39F-58B9AACE6895}" destId="{0534D9FD-CC92-499D-BC8A-24175A116E49}" srcOrd="0" destOrd="0" presId="urn:microsoft.com/office/officeart/2005/8/layout/hierarchy1"/>
    <dgm:cxn modelId="{8697C6C7-BCDA-4C5D-97CC-EBCE302F678B}" type="presOf" srcId="{CD13B1B7-369A-4119-99A2-020A1E5C9FFE}" destId="{4B59235C-9DB3-4214-8F1A-C9D3176E4249}" srcOrd="0" destOrd="0" presId="urn:microsoft.com/office/officeart/2005/8/layout/hierarchy1"/>
    <dgm:cxn modelId="{3AA9C95E-48CD-447A-8A2C-6C40F0B45205}" srcId="{1489416D-3E14-45FA-95F9-A1DDD3A6891F}" destId="{99E83C9F-6EB4-437F-8CA6-6738B49DFE10}" srcOrd="0" destOrd="0" parTransId="{2027861C-25E0-476F-9688-96777BCEFD9F}" sibTransId="{02E22AC1-F2A7-4985-B220-09F20A991EB6}"/>
    <dgm:cxn modelId="{AEF9513D-CDB7-4139-B964-233D9EEBC97A}" type="presOf" srcId="{ECA67B88-728B-4CF4-BD71-5E2EB692CD21}" destId="{FDE7F26A-26D9-40B9-A0CA-B0C744147C56}" srcOrd="0" destOrd="0" presId="urn:microsoft.com/office/officeart/2005/8/layout/hierarchy1"/>
    <dgm:cxn modelId="{7125E7CD-65CE-43C3-B0E2-6F73D4318DA8}" type="presOf" srcId="{1489416D-3E14-45FA-95F9-A1DDD3A6891F}" destId="{1D31CDB5-4C83-4448-94C7-8053E9968792}" srcOrd="0" destOrd="0" presId="urn:microsoft.com/office/officeart/2005/8/layout/hierarchy1"/>
    <dgm:cxn modelId="{DE80CB00-62D2-4822-991C-3F38D6D7E775}" type="presOf" srcId="{52C84A9B-F8EA-494B-9A19-F76BF584642D}" destId="{E9CDDBAB-ABBC-4AB9-AEA7-433E61B56A25}" srcOrd="0" destOrd="0" presId="urn:microsoft.com/office/officeart/2005/8/layout/hierarchy1"/>
    <dgm:cxn modelId="{B4C08AD6-D9CB-408D-B987-286B861080A4}" type="presOf" srcId="{C91F0B41-198E-438A-87F2-14671A8C94A6}" destId="{9F91F7DF-D1E7-4EE1-8601-1B7E5DD3C0CE}" srcOrd="0" destOrd="0" presId="urn:microsoft.com/office/officeart/2005/8/layout/hierarchy1"/>
    <dgm:cxn modelId="{AD20EC9D-9B53-467D-A371-D98A3FF95FE0}" srcId="{C82767A2-718F-484F-B6F6-75BD2FE13D7D}" destId="{1489416D-3E14-45FA-95F9-A1DDD3A6891F}" srcOrd="0" destOrd="0" parTransId="{13141989-ABCA-4D83-A3AD-C36E6D4504F5}" sibTransId="{BD431505-4110-4F57-AA8E-144ED7A3B253}"/>
    <dgm:cxn modelId="{C88432A6-4A9F-4FBF-A4AE-8F1D2F045BB8}" type="presParOf" srcId="{FDE7F26A-26D9-40B9-A0CA-B0C744147C56}" destId="{E9B4C9D6-6038-4C78-BFD9-775F797DD9DE}" srcOrd="0" destOrd="0" presId="urn:microsoft.com/office/officeart/2005/8/layout/hierarchy1"/>
    <dgm:cxn modelId="{55BE521D-1A91-4716-B35B-87959DEC387D}" type="presParOf" srcId="{E9B4C9D6-6038-4C78-BFD9-775F797DD9DE}" destId="{666B3AA6-9646-48BB-80B0-3B8F97EAC409}" srcOrd="0" destOrd="0" presId="urn:microsoft.com/office/officeart/2005/8/layout/hierarchy1"/>
    <dgm:cxn modelId="{4578D029-02BF-4119-B30E-4E1D198E876E}" type="presParOf" srcId="{666B3AA6-9646-48BB-80B0-3B8F97EAC409}" destId="{363928CD-B697-402F-8CA1-3ED0D385E5AC}" srcOrd="0" destOrd="0" presId="urn:microsoft.com/office/officeart/2005/8/layout/hierarchy1"/>
    <dgm:cxn modelId="{7F93C018-15B5-473F-B024-61C6314D7543}" type="presParOf" srcId="{666B3AA6-9646-48BB-80B0-3B8F97EAC409}" destId="{54A1B285-467B-4DE5-B467-CB09B80B8826}" srcOrd="1" destOrd="0" presId="urn:microsoft.com/office/officeart/2005/8/layout/hierarchy1"/>
    <dgm:cxn modelId="{7C2F346C-CDBD-4ED8-9160-1ED5B6937C0A}" type="presParOf" srcId="{E9B4C9D6-6038-4C78-BFD9-775F797DD9DE}" destId="{74252BD3-0E37-4C35-9A47-D8BC50CAE623}" srcOrd="1" destOrd="0" presId="urn:microsoft.com/office/officeart/2005/8/layout/hierarchy1"/>
    <dgm:cxn modelId="{B18DDCF0-D235-42E5-883E-E139D9BDBEBB}" type="presParOf" srcId="{74252BD3-0E37-4C35-9A47-D8BC50CAE623}" destId="{2A3F1A4B-3D35-4BA6-A699-78568EB419F7}" srcOrd="0" destOrd="0" presId="urn:microsoft.com/office/officeart/2005/8/layout/hierarchy1"/>
    <dgm:cxn modelId="{2E4A042A-FFC3-4DFC-8367-0EC9AD8ED050}" type="presParOf" srcId="{74252BD3-0E37-4C35-9A47-D8BC50CAE623}" destId="{EA79C78F-B849-45CE-B436-365D0A2B5CF9}" srcOrd="1" destOrd="0" presId="urn:microsoft.com/office/officeart/2005/8/layout/hierarchy1"/>
    <dgm:cxn modelId="{478A1A62-34C9-4847-8104-9038F1A47F70}" type="presParOf" srcId="{EA79C78F-B849-45CE-B436-365D0A2B5CF9}" destId="{45373ED2-383F-4D9A-A06A-622613FBDA4C}" srcOrd="0" destOrd="0" presId="urn:microsoft.com/office/officeart/2005/8/layout/hierarchy1"/>
    <dgm:cxn modelId="{ABF43084-8DF1-40FE-9F7D-58FFF1EFC57C}" type="presParOf" srcId="{45373ED2-383F-4D9A-A06A-622613FBDA4C}" destId="{8FAE448D-2409-4DA0-8B53-34958DC907CC}" srcOrd="0" destOrd="0" presId="urn:microsoft.com/office/officeart/2005/8/layout/hierarchy1"/>
    <dgm:cxn modelId="{933372D1-BAB0-4709-BE0D-6E1958061A28}" type="presParOf" srcId="{45373ED2-383F-4D9A-A06A-622613FBDA4C}" destId="{1D31CDB5-4C83-4448-94C7-8053E9968792}" srcOrd="1" destOrd="0" presId="urn:microsoft.com/office/officeart/2005/8/layout/hierarchy1"/>
    <dgm:cxn modelId="{01A028EC-775A-448D-B1FB-72CD2E9FD4AC}" type="presParOf" srcId="{EA79C78F-B849-45CE-B436-365D0A2B5CF9}" destId="{9822B662-EA6B-4FF0-9152-13BD08FA2F7C}" srcOrd="1" destOrd="0" presId="urn:microsoft.com/office/officeart/2005/8/layout/hierarchy1"/>
    <dgm:cxn modelId="{F3AD223B-9438-44EC-BAD6-9C334ADD0C6D}" type="presParOf" srcId="{9822B662-EA6B-4FF0-9152-13BD08FA2F7C}" destId="{15BF90D0-D510-430B-99DB-91EA9D29FC14}" srcOrd="0" destOrd="0" presId="urn:microsoft.com/office/officeart/2005/8/layout/hierarchy1"/>
    <dgm:cxn modelId="{ECE95AE8-192E-4052-969A-3C334DC12BC1}" type="presParOf" srcId="{9822B662-EA6B-4FF0-9152-13BD08FA2F7C}" destId="{1FB220F8-7E0F-430A-B598-3AC6DD967821}" srcOrd="1" destOrd="0" presId="urn:microsoft.com/office/officeart/2005/8/layout/hierarchy1"/>
    <dgm:cxn modelId="{C8382530-17EB-41B0-BAF5-7BE6E42363AA}" type="presParOf" srcId="{1FB220F8-7E0F-430A-B598-3AC6DD967821}" destId="{571D596A-7F48-4462-AA4E-F03233B5B32F}" srcOrd="0" destOrd="0" presId="urn:microsoft.com/office/officeart/2005/8/layout/hierarchy1"/>
    <dgm:cxn modelId="{E4A846C5-55FA-4B32-B13D-0A621DD1BB50}" type="presParOf" srcId="{571D596A-7F48-4462-AA4E-F03233B5B32F}" destId="{E5311112-08DD-404A-AD6E-F5C9DA1C6F45}" srcOrd="0" destOrd="0" presId="urn:microsoft.com/office/officeart/2005/8/layout/hierarchy1"/>
    <dgm:cxn modelId="{669736A9-AEF3-4578-98C2-25DA6BE3A9D8}" type="presParOf" srcId="{571D596A-7F48-4462-AA4E-F03233B5B32F}" destId="{388A94D8-626F-4629-B6C3-25C66B413954}" srcOrd="1" destOrd="0" presId="urn:microsoft.com/office/officeart/2005/8/layout/hierarchy1"/>
    <dgm:cxn modelId="{503A2AA6-5402-44EE-BC3B-AC8F6163D637}" type="presParOf" srcId="{1FB220F8-7E0F-430A-B598-3AC6DD967821}" destId="{151FAF11-8D90-4E6D-B033-33B35E9BF533}" srcOrd="1" destOrd="0" presId="urn:microsoft.com/office/officeart/2005/8/layout/hierarchy1"/>
    <dgm:cxn modelId="{802BE1B6-1B62-4459-8052-A2F9C7F2C3BD}" type="presParOf" srcId="{74252BD3-0E37-4C35-9A47-D8BC50CAE623}" destId="{4B59235C-9DB3-4214-8F1A-C9D3176E4249}" srcOrd="2" destOrd="0" presId="urn:microsoft.com/office/officeart/2005/8/layout/hierarchy1"/>
    <dgm:cxn modelId="{FA83D498-F566-4F41-865A-1C821ACA1392}" type="presParOf" srcId="{74252BD3-0E37-4C35-9A47-D8BC50CAE623}" destId="{4C544160-548D-437B-B096-5E400D777C2A}" srcOrd="3" destOrd="0" presId="urn:microsoft.com/office/officeart/2005/8/layout/hierarchy1"/>
    <dgm:cxn modelId="{068B2249-D6E7-40F1-84EE-370BA0D9358D}" type="presParOf" srcId="{4C544160-548D-437B-B096-5E400D777C2A}" destId="{76EF1821-A36C-4B5F-A3BB-9574FABC5459}" srcOrd="0" destOrd="0" presId="urn:microsoft.com/office/officeart/2005/8/layout/hierarchy1"/>
    <dgm:cxn modelId="{4D6B08F1-8071-4F0A-A032-342053454ACA}" type="presParOf" srcId="{76EF1821-A36C-4B5F-A3BB-9574FABC5459}" destId="{084A89E5-ADC6-4356-863A-0D745C941718}" srcOrd="0" destOrd="0" presId="urn:microsoft.com/office/officeart/2005/8/layout/hierarchy1"/>
    <dgm:cxn modelId="{1D6FD522-07C5-4FE9-A9DA-26D1CEB5271A}" type="presParOf" srcId="{76EF1821-A36C-4B5F-A3BB-9574FABC5459}" destId="{0534D9FD-CC92-499D-BC8A-24175A116E49}" srcOrd="1" destOrd="0" presId="urn:microsoft.com/office/officeart/2005/8/layout/hierarchy1"/>
    <dgm:cxn modelId="{E17D6F8F-0E39-4BA1-B6DD-F06DF8F33681}" type="presParOf" srcId="{4C544160-548D-437B-B096-5E400D777C2A}" destId="{F365D5B0-6B99-4DCE-8C61-5F24CCEDF0CD}" srcOrd="1" destOrd="0" presId="urn:microsoft.com/office/officeart/2005/8/layout/hierarchy1"/>
    <dgm:cxn modelId="{F4AC2A31-826A-4B59-B07A-B0A2BC5178B2}" type="presParOf" srcId="{F365D5B0-6B99-4DCE-8C61-5F24CCEDF0CD}" destId="{9F91F7DF-D1E7-4EE1-8601-1B7E5DD3C0CE}" srcOrd="0" destOrd="0" presId="urn:microsoft.com/office/officeart/2005/8/layout/hierarchy1"/>
    <dgm:cxn modelId="{EA863278-4BF4-4048-B3A9-F876F85E9D0F}" type="presParOf" srcId="{F365D5B0-6B99-4DCE-8C61-5F24CCEDF0CD}" destId="{946C4504-EC73-44F0-8195-D557ADCA367F}" srcOrd="1" destOrd="0" presId="urn:microsoft.com/office/officeart/2005/8/layout/hierarchy1"/>
    <dgm:cxn modelId="{5FEFA312-FC90-4C95-A182-8148CE448360}" type="presParOf" srcId="{946C4504-EC73-44F0-8195-D557ADCA367F}" destId="{796DBA1C-BA2E-43C3-8B69-D299EC4B7948}" srcOrd="0" destOrd="0" presId="urn:microsoft.com/office/officeart/2005/8/layout/hierarchy1"/>
    <dgm:cxn modelId="{31536FFF-E9EF-4CA8-ACC1-9F26375FF38F}" type="presParOf" srcId="{796DBA1C-BA2E-43C3-8B69-D299EC4B7948}" destId="{AC7EF44A-8C31-42C2-ACB0-8F7A3E47E4E7}" srcOrd="0" destOrd="0" presId="urn:microsoft.com/office/officeart/2005/8/layout/hierarchy1"/>
    <dgm:cxn modelId="{43524FB4-F3B6-4620-A0D8-35B02734EB33}" type="presParOf" srcId="{796DBA1C-BA2E-43C3-8B69-D299EC4B7948}" destId="{E9CDDBAB-ABBC-4AB9-AEA7-433E61B56A25}" srcOrd="1" destOrd="0" presId="urn:microsoft.com/office/officeart/2005/8/layout/hierarchy1"/>
    <dgm:cxn modelId="{C0413BC7-8FCA-43A5-9ABF-0B6B55A5C6BB}" type="presParOf" srcId="{946C4504-EC73-44F0-8195-D557ADCA367F}" destId="{81EBFF03-EAF5-47E4-A504-0FEC41E4DEB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CA67B88-728B-4CF4-BD71-5E2EB692CD21}" type="doc">
      <dgm:prSet loTypeId="urn:microsoft.com/office/officeart/2005/8/layout/hierarchy1" loCatId="hierarchy" qsTypeId="urn:microsoft.com/office/officeart/2005/8/quickstyle/3d5" qsCatId="3D" csTypeId="urn:microsoft.com/office/officeart/2005/8/colors/colorful1" csCatId="colorful" phldr="1"/>
      <dgm:spPr/>
      <dgm:t>
        <a:bodyPr/>
        <a:lstStyle/>
        <a:p>
          <a:endParaRPr lang="en-US"/>
        </a:p>
      </dgm:t>
    </dgm:pt>
    <dgm:pt modelId="{C82767A2-718F-484F-B6F6-75BD2FE13D7D}">
      <dgm:prSet phldrT="[متن]" custT="1"/>
      <dgm:spPr/>
      <dgm:t>
        <a:bodyPr/>
        <a:lstStyle/>
        <a:p>
          <a:pPr rtl="1"/>
          <a:r>
            <a:rPr lang="fa-IR" sz="3600" b="1" dirty="0" smtClean="0"/>
            <a:t>کلی عرضی  </a:t>
          </a:r>
          <a:endParaRPr lang="en-US" sz="3600" b="1" dirty="0"/>
        </a:p>
      </dgm:t>
    </dgm:pt>
    <dgm:pt modelId="{F80C9C02-7C3D-447D-BA81-E7A11754421E}" type="parTrans" cxnId="{E556C169-A3E4-44C9-870C-4A55D9C21F35}">
      <dgm:prSet/>
      <dgm:spPr/>
      <dgm:t>
        <a:bodyPr/>
        <a:lstStyle/>
        <a:p>
          <a:endParaRPr lang="en-US"/>
        </a:p>
      </dgm:t>
    </dgm:pt>
    <dgm:pt modelId="{FF11E49B-07E1-48A9-BF36-3663354B9556}" type="sibTrans" cxnId="{E556C169-A3E4-44C9-870C-4A55D9C21F35}">
      <dgm:prSet/>
      <dgm:spPr/>
      <dgm:t>
        <a:bodyPr/>
        <a:lstStyle/>
        <a:p>
          <a:endParaRPr lang="en-US"/>
        </a:p>
      </dgm:t>
    </dgm:pt>
    <dgm:pt modelId="{1489416D-3E14-45FA-95F9-A1DDD3A6891F}">
      <dgm:prSet phldrT="[متن]" custT="1"/>
      <dgm:spPr/>
      <dgm:t>
        <a:bodyPr/>
        <a:lstStyle/>
        <a:p>
          <a:pPr rtl="1"/>
          <a:r>
            <a:rPr lang="fa-IR" sz="3600" b="1" dirty="0" smtClean="0"/>
            <a:t>عرض عام </a:t>
          </a:r>
          <a:endParaRPr lang="en-US" sz="3600" b="1" dirty="0"/>
        </a:p>
      </dgm:t>
    </dgm:pt>
    <dgm:pt modelId="{13141989-ABCA-4D83-A3AD-C36E6D4504F5}" type="parTrans" cxnId="{AD20EC9D-9B53-467D-A371-D98A3FF95FE0}">
      <dgm:prSet/>
      <dgm:spPr/>
      <dgm:t>
        <a:bodyPr/>
        <a:lstStyle/>
        <a:p>
          <a:endParaRPr lang="en-US"/>
        </a:p>
      </dgm:t>
    </dgm:pt>
    <dgm:pt modelId="{BD431505-4110-4F57-AA8E-144ED7A3B253}" type="sibTrans" cxnId="{AD20EC9D-9B53-467D-A371-D98A3FF95FE0}">
      <dgm:prSet/>
      <dgm:spPr/>
      <dgm:t>
        <a:bodyPr/>
        <a:lstStyle/>
        <a:p>
          <a:endParaRPr lang="en-US"/>
        </a:p>
      </dgm:t>
    </dgm:pt>
    <dgm:pt modelId="{99E83C9F-6EB4-437F-8CA6-6738B49DFE10}">
      <dgm:prSet phldrT="[متن]" custT="1"/>
      <dgm:spPr/>
      <dgm:t>
        <a:bodyPr/>
        <a:lstStyle/>
        <a:p>
          <a:pPr algn="just" rtl="1"/>
          <a:r>
            <a:rPr lang="fa-IR" sz="2800" b="1" dirty="0" smtClean="0"/>
            <a:t>عرض یا صفتی غیر ذاتی است که اختصاص به افراد یک نوع نداشته باشد.</a:t>
          </a:r>
        </a:p>
        <a:p>
          <a:pPr algn="just" rtl="1"/>
          <a:r>
            <a:rPr lang="fa-IR" sz="2800" b="1" dirty="0" smtClean="0"/>
            <a:t>مانند سپیدی که مشترک انسانهای سفید پوست و حیوانات و اجسام سفید است.</a:t>
          </a:r>
          <a:endParaRPr lang="en-US" sz="2800" b="1" dirty="0"/>
        </a:p>
      </dgm:t>
    </dgm:pt>
    <dgm:pt modelId="{2027861C-25E0-476F-9688-96777BCEFD9F}" type="parTrans" cxnId="{3AA9C95E-48CD-447A-8A2C-6C40F0B45205}">
      <dgm:prSet/>
      <dgm:spPr/>
      <dgm:t>
        <a:bodyPr/>
        <a:lstStyle/>
        <a:p>
          <a:endParaRPr lang="en-US"/>
        </a:p>
      </dgm:t>
    </dgm:pt>
    <dgm:pt modelId="{02E22AC1-F2A7-4985-B220-09F20A991EB6}" type="sibTrans" cxnId="{3AA9C95E-48CD-447A-8A2C-6C40F0B45205}">
      <dgm:prSet/>
      <dgm:spPr/>
      <dgm:t>
        <a:bodyPr/>
        <a:lstStyle/>
        <a:p>
          <a:endParaRPr lang="en-US"/>
        </a:p>
      </dgm:t>
    </dgm:pt>
    <dgm:pt modelId="{348CA4C5-020A-481B-B39F-58B9AACE6895}">
      <dgm:prSet phldrT="[متن]" custT="1"/>
      <dgm:spPr/>
      <dgm:t>
        <a:bodyPr/>
        <a:lstStyle/>
        <a:p>
          <a:pPr rtl="1"/>
          <a:r>
            <a:rPr lang="fa-IR" sz="4000" b="1" dirty="0" smtClean="0"/>
            <a:t>عرض خاص</a:t>
          </a:r>
          <a:endParaRPr lang="en-US" sz="4000" b="1" dirty="0"/>
        </a:p>
      </dgm:t>
    </dgm:pt>
    <dgm:pt modelId="{CD13B1B7-369A-4119-99A2-020A1E5C9FFE}" type="parTrans" cxnId="{6BCC797F-16BC-41B5-9F63-74DC11F7F626}">
      <dgm:prSet/>
      <dgm:spPr/>
      <dgm:t>
        <a:bodyPr/>
        <a:lstStyle/>
        <a:p>
          <a:endParaRPr lang="en-US"/>
        </a:p>
      </dgm:t>
    </dgm:pt>
    <dgm:pt modelId="{F4A7A756-4AE0-4287-AC25-FA8B4C7B3D28}" type="sibTrans" cxnId="{6BCC797F-16BC-41B5-9F63-74DC11F7F626}">
      <dgm:prSet/>
      <dgm:spPr/>
      <dgm:t>
        <a:bodyPr/>
        <a:lstStyle/>
        <a:p>
          <a:endParaRPr lang="en-US"/>
        </a:p>
      </dgm:t>
    </dgm:pt>
    <dgm:pt modelId="{52C84A9B-F8EA-494B-9A19-F76BF584642D}">
      <dgm:prSet phldrT="[متن]" custT="1"/>
      <dgm:spPr/>
      <dgm:t>
        <a:bodyPr/>
        <a:lstStyle/>
        <a:p>
          <a:pPr algn="just" rtl="1"/>
          <a:r>
            <a:rPr lang="fa-IR" sz="2800" b="1" dirty="0" smtClean="0"/>
            <a:t>عرض یا صفتی غیر ذاتی است که اختصاص به افراد یک نوع دارد.</a:t>
          </a:r>
        </a:p>
        <a:p>
          <a:pPr algn="just" rtl="1"/>
          <a:r>
            <a:rPr lang="fa-IR" sz="2800" b="1" dirty="0" smtClean="0"/>
            <a:t>مانند خنده یا نویسندگی که خاص انسان است.</a:t>
          </a:r>
          <a:endParaRPr lang="en-US" sz="2800" b="1" dirty="0"/>
        </a:p>
      </dgm:t>
    </dgm:pt>
    <dgm:pt modelId="{C91F0B41-198E-438A-87F2-14671A8C94A6}" type="parTrans" cxnId="{28FAA0E7-6A1E-479F-BB46-56242E763D08}">
      <dgm:prSet/>
      <dgm:spPr/>
      <dgm:t>
        <a:bodyPr/>
        <a:lstStyle/>
        <a:p>
          <a:endParaRPr lang="en-US"/>
        </a:p>
      </dgm:t>
    </dgm:pt>
    <dgm:pt modelId="{22E574B7-95CB-44BD-B216-A9F79A6068AE}" type="sibTrans" cxnId="{28FAA0E7-6A1E-479F-BB46-56242E763D08}">
      <dgm:prSet/>
      <dgm:spPr/>
      <dgm:t>
        <a:bodyPr/>
        <a:lstStyle/>
        <a:p>
          <a:endParaRPr lang="en-US"/>
        </a:p>
      </dgm:t>
    </dgm:pt>
    <dgm:pt modelId="{FDE7F26A-26D9-40B9-A0CA-B0C744147C56}" type="pres">
      <dgm:prSet presAssocID="{ECA67B88-728B-4CF4-BD71-5E2EB692CD21}" presName="hierChild1" presStyleCnt="0">
        <dgm:presLayoutVars>
          <dgm:chPref val="1"/>
          <dgm:dir/>
          <dgm:animOne val="branch"/>
          <dgm:animLvl val="lvl"/>
          <dgm:resizeHandles/>
        </dgm:presLayoutVars>
      </dgm:prSet>
      <dgm:spPr/>
      <dgm:t>
        <a:bodyPr/>
        <a:lstStyle/>
        <a:p>
          <a:endParaRPr lang="en-US"/>
        </a:p>
      </dgm:t>
    </dgm:pt>
    <dgm:pt modelId="{E9B4C9D6-6038-4C78-BFD9-775F797DD9DE}" type="pres">
      <dgm:prSet presAssocID="{C82767A2-718F-484F-B6F6-75BD2FE13D7D}" presName="hierRoot1" presStyleCnt="0"/>
      <dgm:spPr/>
    </dgm:pt>
    <dgm:pt modelId="{666B3AA6-9646-48BB-80B0-3B8F97EAC409}" type="pres">
      <dgm:prSet presAssocID="{C82767A2-718F-484F-B6F6-75BD2FE13D7D}" presName="composite" presStyleCnt="0"/>
      <dgm:spPr/>
    </dgm:pt>
    <dgm:pt modelId="{363928CD-B697-402F-8CA1-3ED0D385E5AC}" type="pres">
      <dgm:prSet presAssocID="{C82767A2-718F-484F-B6F6-75BD2FE13D7D}" presName="background" presStyleLbl="node0" presStyleIdx="0" presStyleCnt="1"/>
      <dgm:spPr/>
    </dgm:pt>
    <dgm:pt modelId="{54A1B285-467B-4DE5-B467-CB09B80B8826}" type="pres">
      <dgm:prSet presAssocID="{C82767A2-718F-484F-B6F6-75BD2FE13D7D}" presName="text" presStyleLbl="fgAcc0" presStyleIdx="0" presStyleCnt="1">
        <dgm:presLayoutVars>
          <dgm:chPref val="3"/>
        </dgm:presLayoutVars>
      </dgm:prSet>
      <dgm:spPr/>
      <dgm:t>
        <a:bodyPr/>
        <a:lstStyle/>
        <a:p>
          <a:endParaRPr lang="en-US"/>
        </a:p>
      </dgm:t>
    </dgm:pt>
    <dgm:pt modelId="{74252BD3-0E37-4C35-9A47-D8BC50CAE623}" type="pres">
      <dgm:prSet presAssocID="{C82767A2-718F-484F-B6F6-75BD2FE13D7D}" presName="hierChild2" presStyleCnt="0"/>
      <dgm:spPr/>
    </dgm:pt>
    <dgm:pt modelId="{2A3F1A4B-3D35-4BA6-A699-78568EB419F7}" type="pres">
      <dgm:prSet presAssocID="{13141989-ABCA-4D83-A3AD-C36E6D4504F5}" presName="Name10" presStyleLbl="parChTrans1D2" presStyleIdx="0" presStyleCnt="2"/>
      <dgm:spPr/>
      <dgm:t>
        <a:bodyPr/>
        <a:lstStyle/>
        <a:p>
          <a:endParaRPr lang="en-US"/>
        </a:p>
      </dgm:t>
    </dgm:pt>
    <dgm:pt modelId="{EA79C78F-B849-45CE-B436-365D0A2B5CF9}" type="pres">
      <dgm:prSet presAssocID="{1489416D-3E14-45FA-95F9-A1DDD3A6891F}" presName="hierRoot2" presStyleCnt="0"/>
      <dgm:spPr/>
    </dgm:pt>
    <dgm:pt modelId="{45373ED2-383F-4D9A-A06A-622613FBDA4C}" type="pres">
      <dgm:prSet presAssocID="{1489416D-3E14-45FA-95F9-A1DDD3A6891F}" presName="composite2" presStyleCnt="0"/>
      <dgm:spPr/>
    </dgm:pt>
    <dgm:pt modelId="{8FAE448D-2409-4DA0-8B53-34958DC907CC}" type="pres">
      <dgm:prSet presAssocID="{1489416D-3E14-45FA-95F9-A1DDD3A6891F}" presName="background2" presStyleLbl="node2" presStyleIdx="0" presStyleCnt="2"/>
      <dgm:spPr/>
    </dgm:pt>
    <dgm:pt modelId="{1D31CDB5-4C83-4448-94C7-8053E9968792}" type="pres">
      <dgm:prSet presAssocID="{1489416D-3E14-45FA-95F9-A1DDD3A6891F}" presName="text2" presStyleLbl="fgAcc2" presStyleIdx="0" presStyleCnt="2">
        <dgm:presLayoutVars>
          <dgm:chPref val="3"/>
        </dgm:presLayoutVars>
      </dgm:prSet>
      <dgm:spPr/>
      <dgm:t>
        <a:bodyPr/>
        <a:lstStyle/>
        <a:p>
          <a:endParaRPr lang="en-US"/>
        </a:p>
      </dgm:t>
    </dgm:pt>
    <dgm:pt modelId="{9822B662-EA6B-4FF0-9152-13BD08FA2F7C}" type="pres">
      <dgm:prSet presAssocID="{1489416D-3E14-45FA-95F9-A1DDD3A6891F}" presName="hierChild3" presStyleCnt="0"/>
      <dgm:spPr/>
    </dgm:pt>
    <dgm:pt modelId="{15BF90D0-D510-430B-99DB-91EA9D29FC14}" type="pres">
      <dgm:prSet presAssocID="{2027861C-25E0-476F-9688-96777BCEFD9F}" presName="Name17" presStyleLbl="parChTrans1D3" presStyleIdx="0" presStyleCnt="2"/>
      <dgm:spPr/>
      <dgm:t>
        <a:bodyPr/>
        <a:lstStyle/>
        <a:p>
          <a:endParaRPr lang="en-US"/>
        </a:p>
      </dgm:t>
    </dgm:pt>
    <dgm:pt modelId="{1FB220F8-7E0F-430A-B598-3AC6DD967821}" type="pres">
      <dgm:prSet presAssocID="{99E83C9F-6EB4-437F-8CA6-6738B49DFE10}" presName="hierRoot3" presStyleCnt="0"/>
      <dgm:spPr/>
    </dgm:pt>
    <dgm:pt modelId="{571D596A-7F48-4462-AA4E-F03233B5B32F}" type="pres">
      <dgm:prSet presAssocID="{99E83C9F-6EB4-437F-8CA6-6738B49DFE10}" presName="composite3" presStyleCnt="0"/>
      <dgm:spPr/>
    </dgm:pt>
    <dgm:pt modelId="{E5311112-08DD-404A-AD6E-F5C9DA1C6F45}" type="pres">
      <dgm:prSet presAssocID="{99E83C9F-6EB4-437F-8CA6-6738B49DFE10}" presName="background3" presStyleLbl="node3" presStyleIdx="0" presStyleCnt="2"/>
      <dgm:spPr/>
    </dgm:pt>
    <dgm:pt modelId="{388A94D8-626F-4629-B6C3-25C66B413954}" type="pres">
      <dgm:prSet presAssocID="{99E83C9F-6EB4-437F-8CA6-6738B49DFE10}" presName="text3" presStyleLbl="fgAcc3" presStyleIdx="0" presStyleCnt="2" custScaleX="199680" custScaleY="255875">
        <dgm:presLayoutVars>
          <dgm:chPref val="3"/>
        </dgm:presLayoutVars>
      </dgm:prSet>
      <dgm:spPr/>
      <dgm:t>
        <a:bodyPr/>
        <a:lstStyle/>
        <a:p>
          <a:endParaRPr lang="en-US"/>
        </a:p>
      </dgm:t>
    </dgm:pt>
    <dgm:pt modelId="{151FAF11-8D90-4E6D-B033-33B35E9BF533}" type="pres">
      <dgm:prSet presAssocID="{99E83C9F-6EB4-437F-8CA6-6738B49DFE10}" presName="hierChild4" presStyleCnt="0"/>
      <dgm:spPr/>
    </dgm:pt>
    <dgm:pt modelId="{4B59235C-9DB3-4214-8F1A-C9D3176E4249}" type="pres">
      <dgm:prSet presAssocID="{CD13B1B7-369A-4119-99A2-020A1E5C9FFE}" presName="Name10" presStyleLbl="parChTrans1D2" presStyleIdx="1" presStyleCnt="2"/>
      <dgm:spPr/>
      <dgm:t>
        <a:bodyPr/>
        <a:lstStyle/>
        <a:p>
          <a:endParaRPr lang="en-US"/>
        </a:p>
      </dgm:t>
    </dgm:pt>
    <dgm:pt modelId="{4C544160-548D-437B-B096-5E400D777C2A}" type="pres">
      <dgm:prSet presAssocID="{348CA4C5-020A-481B-B39F-58B9AACE6895}" presName="hierRoot2" presStyleCnt="0"/>
      <dgm:spPr/>
    </dgm:pt>
    <dgm:pt modelId="{76EF1821-A36C-4B5F-A3BB-9574FABC5459}" type="pres">
      <dgm:prSet presAssocID="{348CA4C5-020A-481B-B39F-58B9AACE6895}" presName="composite2" presStyleCnt="0"/>
      <dgm:spPr/>
    </dgm:pt>
    <dgm:pt modelId="{084A89E5-ADC6-4356-863A-0D745C941718}" type="pres">
      <dgm:prSet presAssocID="{348CA4C5-020A-481B-B39F-58B9AACE6895}" presName="background2" presStyleLbl="node2" presStyleIdx="1" presStyleCnt="2"/>
      <dgm:spPr/>
    </dgm:pt>
    <dgm:pt modelId="{0534D9FD-CC92-499D-BC8A-24175A116E49}" type="pres">
      <dgm:prSet presAssocID="{348CA4C5-020A-481B-B39F-58B9AACE6895}" presName="text2" presStyleLbl="fgAcc2" presStyleIdx="1" presStyleCnt="2">
        <dgm:presLayoutVars>
          <dgm:chPref val="3"/>
        </dgm:presLayoutVars>
      </dgm:prSet>
      <dgm:spPr/>
      <dgm:t>
        <a:bodyPr/>
        <a:lstStyle/>
        <a:p>
          <a:endParaRPr lang="en-US"/>
        </a:p>
      </dgm:t>
    </dgm:pt>
    <dgm:pt modelId="{F365D5B0-6B99-4DCE-8C61-5F24CCEDF0CD}" type="pres">
      <dgm:prSet presAssocID="{348CA4C5-020A-481B-B39F-58B9AACE6895}" presName="hierChild3" presStyleCnt="0"/>
      <dgm:spPr/>
    </dgm:pt>
    <dgm:pt modelId="{9F91F7DF-D1E7-4EE1-8601-1B7E5DD3C0CE}" type="pres">
      <dgm:prSet presAssocID="{C91F0B41-198E-438A-87F2-14671A8C94A6}" presName="Name17" presStyleLbl="parChTrans1D3" presStyleIdx="1" presStyleCnt="2"/>
      <dgm:spPr/>
      <dgm:t>
        <a:bodyPr/>
        <a:lstStyle/>
        <a:p>
          <a:endParaRPr lang="en-US"/>
        </a:p>
      </dgm:t>
    </dgm:pt>
    <dgm:pt modelId="{946C4504-EC73-44F0-8195-D557ADCA367F}" type="pres">
      <dgm:prSet presAssocID="{52C84A9B-F8EA-494B-9A19-F76BF584642D}" presName="hierRoot3" presStyleCnt="0"/>
      <dgm:spPr/>
    </dgm:pt>
    <dgm:pt modelId="{796DBA1C-BA2E-43C3-8B69-D299EC4B7948}" type="pres">
      <dgm:prSet presAssocID="{52C84A9B-F8EA-494B-9A19-F76BF584642D}" presName="composite3" presStyleCnt="0"/>
      <dgm:spPr/>
    </dgm:pt>
    <dgm:pt modelId="{AC7EF44A-8C31-42C2-ACB0-8F7A3E47E4E7}" type="pres">
      <dgm:prSet presAssocID="{52C84A9B-F8EA-494B-9A19-F76BF584642D}" presName="background3" presStyleLbl="node3" presStyleIdx="1" presStyleCnt="2"/>
      <dgm:spPr/>
    </dgm:pt>
    <dgm:pt modelId="{E9CDDBAB-ABBC-4AB9-AEA7-433E61B56A25}" type="pres">
      <dgm:prSet presAssocID="{52C84A9B-F8EA-494B-9A19-F76BF584642D}" presName="text3" presStyleLbl="fgAcc3" presStyleIdx="1" presStyleCnt="2" custScaleX="199671" custScaleY="255401">
        <dgm:presLayoutVars>
          <dgm:chPref val="3"/>
        </dgm:presLayoutVars>
      </dgm:prSet>
      <dgm:spPr/>
      <dgm:t>
        <a:bodyPr/>
        <a:lstStyle/>
        <a:p>
          <a:endParaRPr lang="en-US"/>
        </a:p>
      </dgm:t>
    </dgm:pt>
    <dgm:pt modelId="{81EBFF03-EAF5-47E4-A504-0FEC41E4DEB5}" type="pres">
      <dgm:prSet presAssocID="{52C84A9B-F8EA-494B-9A19-F76BF584642D}" presName="hierChild4" presStyleCnt="0"/>
      <dgm:spPr/>
    </dgm:pt>
  </dgm:ptLst>
  <dgm:cxnLst>
    <dgm:cxn modelId="{06EE66EF-4579-4F54-8B2A-9B4E331D6EDE}" type="presOf" srcId="{ECA67B88-728B-4CF4-BD71-5E2EB692CD21}" destId="{FDE7F26A-26D9-40B9-A0CA-B0C744147C56}" srcOrd="0" destOrd="0" presId="urn:microsoft.com/office/officeart/2005/8/layout/hierarchy1"/>
    <dgm:cxn modelId="{EB17B7CD-630F-444B-81A0-0AB6F73AA18D}" type="presOf" srcId="{348CA4C5-020A-481B-B39F-58B9AACE6895}" destId="{0534D9FD-CC92-499D-BC8A-24175A116E49}" srcOrd="0" destOrd="0" presId="urn:microsoft.com/office/officeart/2005/8/layout/hierarchy1"/>
    <dgm:cxn modelId="{5B6A7DDF-532C-440C-8C37-9391E829437F}" type="presOf" srcId="{2027861C-25E0-476F-9688-96777BCEFD9F}" destId="{15BF90D0-D510-430B-99DB-91EA9D29FC14}" srcOrd="0" destOrd="0" presId="urn:microsoft.com/office/officeart/2005/8/layout/hierarchy1"/>
    <dgm:cxn modelId="{E556C169-A3E4-44C9-870C-4A55D9C21F35}" srcId="{ECA67B88-728B-4CF4-BD71-5E2EB692CD21}" destId="{C82767A2-718F-484F-B6F6-75BD2FE13D7D}" srcOrd="0" destOrd="0" parTransId="{F80C9C02-7C3D-447D-BA81-E7A11754421E}" sibTransId="{FF11E49B-07E1-48A9-BF36-3663354B9556}"/>
    <dgm:cxn modelId="{A1A07613-F133-46B8-BD08-D8D46DF7D338}" type="presOf" srcId="{13141989-ABCA-4D83-A3AD-C36E6D4504F5}" destId="{2A3F1A4B-3D35-4BA6-A699-78568EB419F7}" srcOrd="0" destOrd="0" presId="urn:microsoft.com/office/officeart/2005/8/layout/hierarchy1"/>
    <dgm:cxn modelId="{AD20EC9D-9B53-467D-A371-D98A3FF95FE0}" srcId="{C82767A2-718F-484F-B6F6-75BD2FE13D7D}" destId="{1489416D-3E14-45FA-95F9-A1DDD3A6891F}" srcOrd="0" destOrd="0" parTransId="{13141989-ABCA-4D83-A3AD-C36E6D4504F5}" sibTransId="{BD431505-4110-4F57-AA8E-144ED7A3B253}"/>
    <dgm:cxn modelId="{3AA9C95E-48CD-447A-8A2C-6C40F0B45205}" srcId="{1489416D-3E14-45FA-95F9-A1DDD3A6891F}" destId="{99E83C9F-6EB4-437F-8CA6-6738B49DFE10}" srcOrd="0" destOrd="0" parTransId="{2027861C-25E0-476F-9688-96777BCEFD9F}" sibTransId="{02E22AC1-F2A7-4985-B220-09F20A991EB6}"/>
    <dgm:cxn modelId="{071CF54A-5B56-4728-A6CA-A70CBF157698}" type="presOf" srcId="{C82767A2-718F-484F-B6F6-75BD2FE13D7D}" destId="{54A1B285-467B-4DE5-B467-CB09B80B8826}" srcOrd="0" destOrd="0" presId="urn:microsoft.com/office/officeart/2005/8/layout/hierarchy1"/>
    <dgm:cxn modelId="{534C50DC-A786-4A85-874A-27598FD16BC8}" type="presOf" srcId="{CD13B1B7-369A-4119-99A2-020A1E5C9FFE}" destId="{4B59235C-9DB3-4214-8F1A-C9D3176E4249}" srcOrd="0" destOrd="0" presId="urn:microsoft.com/office/officeart/2005/8/layout/hierarchy1"/>
    <dgm:cxn modelId="{02E8231F-30AD-4962-82CB-7A391751B620}" type="presOf" srcId="{52C84A9B-F8EA-494B-9A19-F76BF584642D}" destId="{E9CDDBAB-ABBC-4AB9-AEA7-433E61B56A25}" srcOrd="0" destOrd="0" presId="urn:microsoft.com/office/officeart/2005/8/layout/hierarchy1"/>
    <dgm:cxn modelId="{A742C3DB-9F09-40D9-8DA5-887F85455C02}" type="presOf" srcId="{1489416D-3E14-45FA-95F9-A1DDD3A6891F}" destId="{1D31CDB5-4C83-4448-94C7-8053E9968792}" srcOrd="0" destOrd="0" presId="urn:microsoft.com/office/officeart/2005/8/layout/hierarchy1"/>
    <dgm:cxn modelId="{28FAA0E7-6A1E-479F-BB46-56242E763D08}" srcId="{348CA4C5-020A-481B-B39F-58B9AACE6895}" destId="{52C84A9B-F8EA-494B-9A19-F76BF584642D}" srcOrd="0" destOrd="0" parTransId="{C91F0B41-198E-438A-87F2-14671A8C94A6}" sibTransId="{22E574B7-95CB-44BD-B216-A9F79A6068AE}"/>
    <dgm:cxn modelId="{71606E38-5639-40A8-87D9-A1BCA28D3377}" type="presOf" srcId="{99E83C9F-6EB4-437F-8CA6-6738B49DFE10}" destId="{388A94D8-626F-4629-B6C3-25C66B413954}" srcOrd="0" destOrd="0" presId="urn:microsoft.com/office/officeart/2005/8/layout/hierarchy1"/>
    <dgm:cxn modelId="{40967536-08E2-44DD-83B9-1F6EA5247FB6}" type="presOf" srcId="{C91F0B41-198E-438A-87F2-14671A8C94A6}" destId="{9F91F7DF-D1E7-4EE1-8601-1B7E5DD3C0CE}" srcOrd="0" destOrd="0" presId="urn:microsoft.com/office/officeart/2005/8/layout/hierarchy1"/>
    <dgm:cxn modelId="{6BCC797F-16BC-41B5-9F63-74DC11F7F626}" srcId="{C82767A2-718F-484F-B6F6-75BD2FE13D7D}" destId="{348CA4C5-020A-481B-B39F-58B9AACE6895}" srcOrd="1" destOrd="0" parTransId="{CD13B1B7-369A-4119-99A2-020A1E5C9FFE}" sibTransId="{F4A7A756-4AE0-4287-AC25-FA8B4C7B3D28}"/>
    <dgm:cxn modelId="{4038CE8C-8668-4D5F-8EF4-907DDAA65C5C}" type="presParOf" srcId="{FDE7F26A-26D9-40B9-A0CA-B0C744147C56}" destId="{E9B4C9D6-6038-4C78-BFD9-775F797DD9DE}" srcOrd="0" destOrd="0" presId="urn:microsoft.com/office/officeart/2005/8/layout/hierarchy1"/>
    <dgm:cxn modelId="{193E9DE2-FAF8-4B04-8740-790C9FA99A0F}" type="presParOf" srcId="{E9B4C9D6-6038-4C78-BFD9-775F797DD9DE}" destId="{666B3AA6-9646-48BB-80B0-3B8F97EAC409}" srcOrd="0" destOrd="0" presId="urn:microsoft.com/office/officeart/2005/8/layout/hierarchy1"/>
    <dgm:cxn modelId="{58B76570-E4F1-4F2C-A5FD-73DCD9F87845}" type="presParOf" srcId="{666B3AA6-9646-48BB-80B0-3B8F97EAC409}" destId="{363928CD-B697-402F-8CA1-3ED0D385E5AC}" srcOrd="0" destOrd="0" presId="urn:microsoft.com/office/officeart/2005/8/layout/hierarchy1"/>
    <dgm:cxn modelId="{019A5B0E-FAFA-437E-8E65-F04AAFCA44A0}" type="presParOf" srcId="{666B3AA6-9646-48BB-80B0-3B8F97EAC409}" destId="{54A1B285-467B-4DE5-B467-CB09B80B8826}" srcOrd="1" destOrd="0" presId="urn:microsoft.com/office/officeart/2005/8/layout/hierarchy1"/>
    <dgm:cxn modelId="{ED7E4C01-3011-490F-9E39-E3D0BA81625A}" type="presParOf" srcId="{E9B4C9D6-6038-4C78-BFD9-775F797DD9DE}" destId="{74252BD3-0E37-4C35-9A47-D8BC50CAE623}" srcOrd="1" destOrd="0" presId="urn:microsoft.com/office/officeart/2005/8/layout/hierarchy1"/>
    <dgm:cxn modelId="{705FE8AF-2FC8-4538-8DDA-885FDAADB6BA}" type="presParOf" srcId="{74252BD3-0E37-4C35-9A47-D8BC50CAE623}" destId="{2A3F1A4B-3D35-4BA6-A699-78568EB419F7}" srcOrd="0" destOrd="0" presId="urn:microsoft.com/office/officeart/2005/8/layout/hierarchy1"/>
    <dgm:cxn modelId="{6B2B738E-A4F7-4A49-B937-8D3F0FBCA3C8}" type="presParOf" srcId="{74252BD3-0E37-4C35-9A47-D8BC50CAE623}" destId="{EA79C78F-B849-45CE-B436-365D0A2B5CF9}" srcOrd="1" destOrd="0" presId="urn:microsoft.com/office/officeart/2005/8/layout/hierarchy1"/>
    <dgm:cxn modelId="{870A8565-70FD-4211-B95E-2B905B65900D}" type="presParOf" srcId="{EA79C78F-B849-45CE-B436-365D0A2B5CF9}" destId="{45373ED2-383F-4D9A-A06A-622613FBDA4C}" srcOrd="0" destOrd="0" presId="urn:microsoft.com/office/officeart/2005/8/layout/hierarchy1"/>
    <dgm:cxn modelId="{C247FB9C-04D8-4EA3-B583-440E0B0ADF4F}" type="presParOf" srcId="{45373ED2-383F-4D9A-A06A-622613FBDA4C}" destId="{8FAE448D-2409-4DA0-8B53-34958DC907CC}" srcOrd="0" destOrd="0" presId="urn:microsoft.com/office/officeart/2005/8/layout/hierarchy1"/>
    <dgm:cxn modelId="{C1EC696D-5178-49EB-BBC9-01DE3C190D7A}" type="presParOf" srcId="{45373ED2-383F-4D9A-A06A-622613FBDA4C}" destId="{1D31CDB5-4C83-4448-94C7-8053E9968792}" srcOrd="1" destOrd="0" presId="urn:microsoft.com/office/officeart/2005/8/layout/hierarchy1"/>
    <dgm:cxn modelId="{55605A96-8B09-4710-8F40-8F772A4B38BB}" type="presParOf" srcId="{EA79C78F-B849-45CE-B436-365D0A2B5CF9}" destId="{9822B662-EA6B-4FF0-9152-13BD08FA2F7C}" srcOrd="1" destOrd="0" presId="urn:microsoft.com/office/officeart/2005/8/layout/hierarchy1"/>
    <dgm:cxn modelId="{5D06136A-24BC-453C-AE60-F1F709868331}" type="presParOf" srcId="{9822B662-EA6B-4FF0-9152-13BD08FA2F7C}" destId="{15BF90D0-D510-430B-99DB-91EA9D29FC14}" srcOrd="0" destOrd="0" presId="urn:microsoft.com/office/officeart/2005/8/layout/hierarchy1"/>
    <dgm:cxn modelId="{60FDB246-9BEB-413F-B93C-DB524802350D}" type="presParOf" srcId="{9822B662-EA6B-4FF0-9152-13BD08FA2F7C}" destId="{1FB220F8-7E0F-430A-B598-3AC6DD967821}" srcOrd="1" destOrd="0" presId="urn:microsoft.com/office/officeart/2005/8/layout/hierarchy1"/>
    <dgm:cxn modelId="{14CF36E4-8BAC-4A44-928B-E3979765644B}" type="presParOf" srcId="{1FB220F8-7E0F-430A-B598-3AC6DD967821}" destId="{571D596A-7F48-4462-AA4E-F03233B5B32F}" srcOrd="0" destOrd="0" presId="urn:microsoft.com/office/officeart/2005/8/layout/hierarchy1"/>
    <dgm:cxn modelId="{683F657D-9B2F-48C5-8CB8-C10F3B66E87A}" type="presParOf" srcId="{571D596A-7F48-4462-AA4E-F03233B5B32F}" destId="{E5311112-08DD-404A-AD6E-F5C9DA1C6F45}" srcOrd="0" destOrd="0" presId="urn:microsoft.com/office/officeart/2005/8/layout/hierarchy1"/>
    <dgm:cxn modelId="{1D6F2FA8-F960-463D-9E44-B64785E8F476}" type="presParOf" srcId="{571D596A-7F48-4462-AA4E-F03233B5B32F}" destId="{388A94D8-626F-4629-B6C3-25C66B413954}" srcOrd="1" destOrd="0" presId="urn:microsoft.com/office/officeart/2005/8/layout/hierarchy1"/>
    <dgm:cxn modelId="{3EF40F18-5358-4BBD-B271-67761C2D05FA}" type="presParOf" srcId="{1FB220F8-7E0F-430A-B598-3AC6DD967821}" destId="{151FAF11-8D90-4E6D-B033-33B35E9BF533}" srcOrd="1" destOrd="0" presId="urn:microsoft.com/office/officeart/2005/8/layout/hierarchy1"/>
    <dgm:cxn modelId="{BE31BBCD-6F34-4F01-899F-7B4DF17BEB41}" type="presParOf" srcId="{74252BD3-0E37-4C35-9A47-D8BC50CAE623}" destId="{4B59235C-9DB3-4214-8F1A-C9D3176E4249}" srcOrd="2" destOrd="0" presId="urn:microsoft.com/office/officeart/2005/8/layout/hierarchy1"/>
    <dgm:cxn modelId="{5FB03D9F-3768-4565-A0AD-038C25700644}" type="presParOf" srcId="{74252BD3-0E37-4C35-9A47-D8BC50CAE623}" destId="{4C544160-548D-437B-B096-5E400D777C2A}" srcOrd="3" destOrd="0" presId="urn:microsoft.com/office/officeart/2005/8/layout/hierarchy1"/>
    <dgm:cxn modelId="{CA56414D-9265-4CFD-98AA-06610825E96A}" type="presParOf" srcId="{4C544160-548D-437B-B096-5E400D777C2A}" destId="{76EF1821-A36C-4B5F-A3BB-9574FABC5459}" srcOrd="0" destOrd="0" presId="urn:microsoft.com/office/officeart/2005/8/layout/hierarchy1"/>
    <dgm:cxn modelId="{DD4BD6CD-4DF0-4721-89C0-FC4E749E3136}" type="presParOf" srcId="{76EF1821-A36C-4B5F-A3BB-9574FABC5459}" destId="{084A89E5-ADC6-4356-863A-0D745C941718}" srcOrd="0" destOrd="0" presId="urn:microsoft.com/office/officeart/2005/8/layout/hierarchy1"/>
    <dgm:cxn modelId="{3F5DBF20-2FE5-49DC-92B1-E9F6F8FE2986}" type="presParOf" srcId="{76EF1821-A36C-4B5F-A3BB-9574FABC5459}" destId="{0534D9FD-CC92-499D-BC8A-24175A116E49}" srcOrd="1" destOrd="0" presId="urn:microsoft.com/office/officeart/2005/8/layout/hierarchy1"/>
    <dgm:cxn modelId="{F5083627-9CCF-4FB4-976F-90FBCA2EE3A8}" type="presParOf" srcId="{4C544160-548D-437B-B096-5E400D777C2A}" destId="{F365D5B0-6B99-4DCE-8C61-5F24CCEDF0CD}" srcOrd="1" destOrd="0" presId="urn:microsoft.com/office/officeart/2005/8/layout/hierarchy1"/>
    <dgm:cxn modelId="{EAE487CE-F06D-4E8A-8840-A574ADD3CA9D}" type="presParOf" srcId="{F365D5B0-6B99-4DCE-8C61-5F24CCEDF0CD}" destId="{9F91F7DF-D1E7-4EE1-8601-1B7E5DD3C0CE}" srcOrd="0" destOrd="0" presId="urn:microsoft.com/office/officeart/2005/8/layout/hierarchy1"/>
    <dgm:cxn modelId="{9B382058-C14E-499C-8CBC-8F30A19EC81C}" type="presParOf" srcId="{F365D5B0-6B99-4DCE-8C61-5F24CCEDF0CD}" destId="{946C4504-EC73-44F0-8195-D557ADCA367F}" srcOrd="1" destOrd="0" presId="urn:microsoft.com/office/officeart/2005/8/layout/hierarchy1"/>
    <dgm:cxn modelId="{D97B0FC4-BFC5-464B-AD58-BE312C118ADA}" type="presParOf" srcId="{946C4504-EC73-44F0-8195-D557ADCA367F}" destId="{796DBA1C-BA2E-43C3-8B69-D299EC4B7948}" srcOrd="0" destOrd="0" presId="urn:microsoft.com/office/officeart/2005/8/layout/hierarchy1"/>
    <dgm:cxn modelId="{B402AD23-44FA-4057-A4A1-72DE5A77151C}" type="presParOf" srcId="{796DBA1C-BA2E-43C3-8B69-D299EC4B7948}" destId="{AC7EF44A-8C31-42C2-ACB0-8F7A3E47E4E7}" srcOrd="0" destOrd="0" presId="urn:microsoft.com/office/officeart/2005/8/layout/hierarchy1"/>
    <dgm:cxn modelId="{2B9B9B8C-127E-491D-AD27-9CE6E56918ED}" type="presParOf" srcId="{796DBA1C-BA2E-43C3-8B69-D299EC4B7948}" destId="{E9CDDBAB-ABBC-4AB9-AEA7-433E61B56A25}" srcOrd="1" destOrd="0" presId="urn:microsoft.com/office/officeart/2005/8/layout/hierarchy1"/>
    <dgm:cxn modelId="{43D09457-11C8-4C4A-8806-60D999B5EA7E}" type="presParOf" srcId="{946C4504-EC73-44F0-8195-D557ADCA367F}" destId="{81EBFF03-EAF5-47E4-A504-0FEC41E4DEB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3D56F-49E5-4417-B4EF-511640E576E0}">
      <dsp:nvSpPr>
        <dsp:cNvPr id="0" name=""/>
        <dsp:cNvSpPr/>
      </dsp:nvSpPr>
      <dsp:spPr>
        <a:xfrm>
          <a:off x="4366" y="2773144"/>
          <a:ext cx="2025295" cy="1012647"/>
        </a:xfrm>
        <a:prstGeom prst="roundRect">
          <a:avLst>
            <a:gd name="adj" fmla="val 10000"/>
          </a:avLst>
        </a:prstGeom>
        <a:solidFill>
          <a:schemeClr val="accent1">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0955" tIns="20955" rIns="20955" bIns="20955" numCol="1" spcCol="1270" anchor="ctr" anchorCtr="0">
          <a:noAutofit/>
          <a:sp3d extrusionH="28000" prstMaterial="matte"/>
        </a:bodyPr>
        <a:lstStyle/>
        <a:p>
          <a:pPr lvl="0" algn="ctr" defTabSz="1466850" rtl="1">
            <a:lnSpc>
              <a:spcPct val="90000"/>
            </a:lnSpc>
            <a:spcBef>
              <a:spcPct val="0"/>
            </a:spcBef>
            <a:spcAft>
              <a:spcPct val="35000"/>
            </a:spcAft>
          </a:pPr>
          <a:r>
            <a:rPr lang="fa-IR" sz="3300" kern="1200" dirty="0" smtClean="0"/>
            <a:t>کلیات خمس </a:t>
          </a:r>
          <a:endParaRPr lang="en-US" sz="3300" kern="1200" dirty="0"/>
        </a:p>
      </dsp:txBody>
      <dsp:txXfrm>
        <a:off x="34025" y="2802803"/>
        <a:ext cx="1965977" cy="953329"/>
      </dsp:txXfrm>
    </dsp:sp>
    <dsp:sp modelId="{C2D94C35-D2D0-4269-A9A0-05D0AF9276CF}">
      <dsp:nvSpPr>
        <dsp:cNvPr id="0" name=""/>
        <dsp:cNvSpPr/>
      </dsp:nvSpPr>
      <dsp:spPr>
        <a:xfrm rot="17945813">
          <a:off x="1601759" y="2536378"/>
          <a:ext cx="1665922" cy="30498"/>
        </a:xfrm>
        <a:custGeom>
          <a:avLst/>
          <a:gdLst/>
          <a:ahLst/>
          <a:cxnLst/>
          <a:rect l="0" t="0" r="0" b="0"/>
          <a:pathLst>
            <a:path>
              <a:moveTo>
                <a:pt x="0" y="15249"/>
              </a:moveTo>
              <a:lnTo>
                <a:pt x="1665922" y="15249"/>
              </a:lnTo>
            </a:path>
          </a:pathLst>
        </a:custGeom>
        <a:noFill/>
        <a:ln w="12700" cap="flat" cmpd="sng" algn="ctr">
          <a:solidFill>
            <a:schemeClr val="accent1">
              <a:shade val="60000"/>
              <a:hueOff val="0"/>
              <a:satOff val="0"/>
              <a:lumOff val="0"/>
              <a:alphaOff val="0"/>
            </a:schemeClr>
          </a:solidFill>
          <a:prstDash val="solid"/>
          <a:miter lim="800000"/>
        </a:ln>
        <a:effectLst/>
        <a:sp3d z="-22735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393073" y="2509979"/>
        <a:ext cx="83296" cy="83296"/>
      </dsp:txXfrm>
    </dsp:sp>
    <dsp:sp modelId="{04F1FA35-087A-4544-8FFF-F2CC3CC4040C}">
      <dsp:nvSpPr>
        <dsp:cNvPr id="0" name=""/>
        <dsp:cNvSpPr/>
      </dsp:nvSpPr>
      <dsp:spPr>
        <a:xfrm>
          <a:off x="2839780" y="1317463"/>
          <a:ext cx="2025295" cy="1012647"/>
        </a:xfrm>
        <a:prstGeom prst="roundRect">
          <a:avLst>
            <a:gd name="adj" fmla="val 10000"/>
          </a:avLst>
        </a:prstGeom>
        <a:solidFill>
          <a:schemeClr val="accent1">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0955" tIns="20955" rIns="20955" bIns="20955" numCol="1" spcCol="1270" anchor="ctr" anchorCtr="0">
          <a:noAutofit/>
          <a:sp3d extrusionH="28000" prstMaterial="matte"/>
        </a:bodyPr>
        <a:lstStyle/>
        <a:p>
          <a:pPr lvl="0" algn="ctr" defTabSz="1466850" rtl="1">
            <a:lnSpc>
              <a:spcPct val="90000"/>
            </a:lnSpc>
            <a:spcBef>
              <a:spcPct val="0"/>
            </a:spcBef>
            <a:spcAft>
              <a:spcPct val="35000"/>
            </a:spcAft>
          </a:pPr>
          <a:r>
            <a:rPr lang="fa-IR" sz="3300" kern="1200" dirty="0" smtClean="0"/>
            <a:t>کلی ذاتی </a:t>
          </a:r>
          <a:endParaRPr lang="en-US" sz="3300" kern="1200" dirty="0"/>
        </a:p>
      </dsp:txBody>
      <dsp:txXfrm>
        <a:off x="2869439" y="1347122"/>
        <a:ext cx="1965977" cy="953329"/>
      </dsp:txXfrm>
    </dsp:sp>
    <dsp:sp modelId="{FB5504A0-8E8F-4245-93E0-AFEC684EE201}">
      <dsp:nvSpPr>
        <dsp:cNvPr id="0" name=""/>
        <dsp:cNvSpPr/>
      </dsp:nvSpPr>
      <dsp:spPr>
        <a:xfrm rot="18289469">
          <a:off x="4560829" y="1226265"/>
          <a:ext cx="1418610" cy="30498"/>
        </a:xfrm>
        <a:custGeom>
          <a:avLst/>
          <a:gdLst/>
          <a:ahLst/>
          <a:cxnLst/>
          <a:rect l="0" t="0" r="0" b="0"/>
          <a:pathLst>
            <a:path>
              <a:moveTo>
                <a:pt x="0" y="15249"/>
              </a:moveTo>
              <a:lnTo>
                <a:pt x="1418610" y="15249"/>
              </a:lnTo>
            </a:path>
          </a:pathLst>
        </a:custGeom>
        <a:noFill/>
        <a:ln w="12700" cap="flat" cmpd="sng" algn="ctr">
          <a:solidFill>
            <a:schemeClr val="accent1">
              <a:shade val="80000"/>
              <a:hueOff val="0"/>
              <a:satOff val="0"/>
              <a:lumOff val="0"/>
              <a:alphaOff val="0"/>
            </a:schemeClr>
          </a:solidFill>
          <a:prstDash val="solid"/>
          <a:miter lim="800000"/>
        </a:ln>
        <a:effectLst/>
        <a:sp3d z="-22735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234669" y="1206049"/>
        <a:ext cx="70930" cy="70930"/>
      </dsp:txXfrm>
    </dsp:sp>
    <dsp:sp modelId="{2692ADE9-9D2F-434D-9273-4B9ABBDC5CC9}">
      <dsp:nvSpPr>
        <dsp:cNvPr id="0" name=""/>
        <dsp:cNvSpPr/>
      </dsp:nvSpPr>
      <dsp:spPr>
        <a:xfrm>
          <a:off x="5675193" y="152918"/>
          <a:ext cx="2025295" cy="1012647"/>
        </a:xfrm>
        <a:prstGeom prst="roundRect">
          <a:avLst>
            <a:gd name="adj" fmla="val 10000"/>
          </a:avLst>
        </a:prstGeom>
        <a:solidFill>
          <a:schemeClr val="accent1">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0955" tIns="20955" rIns="20955" bIns="20955" numCol="1" spcCol="1270" anchor="ctr" anchorCtr="0">
          <a:noAutofit/>
          <a:sp3d extrusionH="28000" prstMaterial="matte"/>
        </a:bodyPr>
        <a:lstStyle/>
        <a:p>
          <a:pPr lvl="0" algn="ctr" defTabSz="1466850">
            <a:lnSpc>
              <a:spcPct val="90000"/>
            </a:lnSpc>
            <a:spcBef>
              <a:spcPct val="0"/>
            </a:spcBef>
            <a:spcAft>
              <a:spcPct val="35000"/>
            </a:spcAft>
          </a:pPr>
          <a:r>
            <a:rPr lang="fa-IR" sz="3300" kern="1200" dirty="0" smtClean="0"/>
            <a:t>نوع </a:t>
          </a:r>
          <a:endParaRPr lang="en-US" sz="3300" kern="1200" dirty="0"/>
        </a:p>
      </dsp:txBody>
      <dsp:txXfrm>
        <a:off x="5704852" y="182577"/>
        <a:ext cx="1965977" cy="953329"/>
      </dsp:txXfrm>
    </dsp:sp>
    <dsp:sp modelId="{1F2B9BC3-DFF9-48C5-961E-E6416F669940}">
      <dsp:nvSpPr>
        <dsp:cNvPr id="0" name=""/>
        <dsp:cNvSpPr/>
      </dsp:nvSpPr>
      <dsp:spPr>
        <a:xfrm>
          <a:off x="4865075" y="1808538"/>
          <a:ext cx="810118" cy="30498"/>
        </a:xfrm>
        <a:custGeom>
          <a:avLst/>
          <a:gdLst/>
          <a:ahLst/>
          <a:cxnLst/>
          <a:rect l="0" t="0" r="0" b="0"/>
          <a:pathLst>
            <a:path>
              <a:moveTo>
                <a:pt x="0" y="15249"/>
              </a:moveTo>
              <a:lnTo>
                <a:pt x="810118" y="15249"/>
              </a:lnTo>
            </a:path>
          </a:pathLst>
        </a:custGeom>
        <a:noFill/>
        <a:ln w="12700" cap="flat" cmpd="sng" algn="ctr">
          <a:solidFill>
            <a:schemeClr val="accent1">
              <a:shade val="80000"/>
              <a:hueOff val="0"/>
              <a:satOff val="0"/>
              <a:lumOff val="0"/>
              <a:alphaOff val="0"/>
            </a:schemeClr>
          </a:solidFill>
          <a:prstDash val="solid"/>
          <a:miter lim="800000"/>
        </a:ln>
        <a:effectLst/>
        <a:sp3d z="-22735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249881" y="1803534"/>
        <a:ext cx="40505" cy="40505"/>
      </dsp:txXfrm>
    </dsp:sp>
    <dsp:sp modelId="{6E612F35-55DD-47FA-A7CA-F0F22385AC09}">
      <dsp:nvSpPr>
        <dsp:cNvPr id="0" name=""/>
        <dsp:cNvSpPr/>
      </dsp:nvSpPr>
      <dsp:spPr>
        <a:xfrm>
          <a:off x="5675193" y="1317463"/>
          <a:ext cx="2025295" cy="1012647"/>
        </a:xfrm>
        <a:prstGeom prst="roundRect">
          <a:avLst>
            <a:gd name="adj" fmla="val 10000"/>
          </a:avLst>
        </a:prstGeom>
        <a:solidFill>
          <a:schemeClr val="accent1">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0955" tIns="20955" rIns="20955" bIns="20955" numCol="1" spcCol="1270" anchor="ctr" anchorCtr="0">
          <a:noAutofit/>
          <a:sp3d extrusionH="28000" prstMaterial="matte"/>
        </a:bodyPr>
        <a:lstStyle/>
        <a:p>
          <a:pPr lvl="0" algn="ctr" defTabSz="1466850">
            <a:lnSpc>
              <a:spcPct val="90000"/>
            </a:lnSpc>
            <a:spcBef>
              <a:spcPct val="0"/>
            </a:spcBef>
            <a:spcAft>
              <a:spcPct val="35000"/>
            </a:spcAft>
          </a:pPr>
          <a:r>
            <a:rPr lang="fa-IR" sz="3300" kern="1200" dirty="0" smtClean="0"/>
            <a:t>جنس </a:t>
          </a:r>
          <a:endParaRPr lang="en-US" sz="3300" kern="1200" dirty="0"/>
        </a:p>
      </dsp:txBody>
      <dsp:txXfrm>
        <a:off x="5704852" y="1347122"/>
        <a:ext cx="1965977" cy="953329"/>
      </dsp:txXfrm>
    </dsp:sp>
    <dsp:sp modelId="{763A4B13-26AA-4C29-ABB9-E9A17582E02E}">
      <dsp:nvSpPr>
        <dsp:cNvPr id="0" name=""/>
        <dsp:cNvSpPr/>
      </dsp:nvSpPr>
      <dsp:spPr>
        <a:xfrm rot="3310531">
          <a:off x="4560829" y="2390810"/>
          <a:ext cx="1418610" cy="30498"/>
        </a:xfrm>
        <a:custGeom>
          <a:avLst/>
          <a:gdLst/>
          <a:ahLst/>
          <a:cxnLst/>
          <a:rect l="0" t="0" r="0" b="0"/>
          <a:pathLst>
            <a:path>
              <a:moveTo>
                <a:pt x="0" y="15249"/>
              </a:moveTo>
              <a:lnTo>
                <a:pt x="1418610" y="15249"/>
              </a:lnTo>
            </a:path>
          </a:pathLst>
        </a:custGeom>
        <a:noFill/>
        <a:ln w="12700" cap="flat" cmpd="sng" algn="ctr">
          <a:solidFill>
            <a:schemeClr val="accent1">
              <a:shade val="80000"/>
              <a:hueOff val="0"/>
              <a:satOff val="0"/>
              <a:lumOff val="0"/>
              <a:alphaOff val="0"/>
            </a:schemeClr>
          </a:solidFill>
          <a:prstDash val="solid"/>
          <a:miter lim="800000"/>
        </a:ln>
        <a:effectLst/>
        <a:sp3d z="-22735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234669" y="2370594"/>
        <a:ext cx="70930" cy="70930"/>
      </dsp:txXfrm>
    </dsp:sp>
    <dsp:sp modelId="{5320D5BA-22AF-48F0-A34C-E968595C692F}">
      <dsp:nvSpPr>
        <dsp:cNvPr id="0" name=""/>
        <dsp:cNvSpPr/>
      </dsp:nvSpPr>
      <dsp:spPr>
        <a:xfrm>
          <a:off x="5675193" y="2482008"/>
          <a:ext cx="2025295" cy="1012647"/>
        </a:xfrm>
        <a:prstGeom prst="roundRect">
          <a:avLst>
            <a:gd name="adj" fmla="val 10000"/>
          </a:avLst>
        </a:prstGeom>
        <a:solidFill>
          <a:schemeClr val="accent1">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0955" tIns="20955" rIns="20955" bIns="20955" numCol="1" spcCol="1270" anchor="ctr" anchorCtr="0">
          <a:noAutofit/>
          <a:sp3d extrusionH="28000" prstMaterial="matte"/>
        </a:bodyPr>
        <a:lstStyle/>
        <a:p>
          <a:pPr lvl="0" algn="ctr" defTabSz="1466850">
            <a:lnSpc>
              <a:spcPct val="90000"/>
            </a:lnSpc>
            <a:spcBef>
              <a:spcPct val="0"/>
            </a:spcBef>
            <a:spcAft>
              <a:spcPct val="35000"/>
            </a:spcAft>
          </a:pPr>
          <a:r>
            <a:rPr lang="fa-IR" sz="3300" kern="1200" dirty="0" smtClean="0"/>
            <a:t>فصل </a:t>
          </a:r>
          <a:endParaRPr lang="en-US" sz="3300" kern="1200" dirty="0"/>
        </a:p>
      </dsp:txBody>
      <dsp:txXfrm>
        <a:off x="5704852" y="2511667"/>
        <a:ext cx="1965977" cy="953329"/>
      </dsp:txXfrm>
    </dsp:sp>
    <dsp:sp modelId="{48743EE4-2D75-41AE-AAD2-0E199823AB4B}">
      <dsp:nvSpPr>
        <dsp:cNvPr id="0" name=""/>
        <dsp:cNvSpPr/>
      </dsp:nvSpPr>
      <dsp:spPr>
        <a:xfrm rot="3654187">
          <a:off x="1601759" y="3992059"/>
          <a:ext cx="1665922" cy="30498"/>
        </a:xfrm>
        <a:custGeom>
          <a:avLst/>
          <a:gdLst/>
          <a:ahLst/>
          <a:cxnLst/>
          <a:rect l="0" t="0" r="0" b="0"/>
          <a:pathLst>
            <a:path>
              <a:moveTo>
                <a:pt x="0" y="15249"/>
              </a:moveTo>
              <a:lnTo>
                <a:pt x="1665922" y="15249"/>
              </a:lnTo>
            </a:path>
          </a:pathLst>
        </a:custGeom>
        <a:noFill/>
        <a:ln w="12700" cap="flat" cmpd="sng" algn="ctr">
          <a:solidFill>
            <a:schemeClr val="accent1">
              <a:shade val="60000"/>
              <a:hueOff val="0"/>
              <a:satOff val="0"/>
              <a:lumOff val="0"/>
              <a:alphaOff val="0"/>
            </a:schemeClr>
          </a:solidFill>
          <a:prstDash val="solid"/>
          <a:miter lim="800000"/>
        </a:ln>
        <a:effectLst/>
        <a:sp3d z="-22735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393073" y="3965660"/>
        <a:ext cx="83296" cy="83296"/>
      </dsp:txXfrm>
    </dsp:sp>
    <dsp:sp modelId="{C78BCF75-23B2-4196-BA03-B8B08A5C42CF}">
      <dsp:nvSpPr>
        <dsp:cNvPr id="0" name=""/>
        <dsp:cNvSpPr/>
      </dsp:nvSpPr>
      <dsp:spPr>
        <a:xfrm>
          <a:off x="2839780" y="4228825"/>
          <a:ext cx="2025295" cy="1012647"/>
        </a:xfrm>
        <a:prstGeom prst="roundRect">
          <a:avLst>
            <a:gd name="adj" fmla="val 10000"/>
          </a:avLst>
        </a:prstGeom>
        <a:solidFill>
          <a:schemeClr val="accent1">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0955" tIns="20955" rIns="20955" bIns="20955" numCol="1" spcCol="1270" anchor="ctr" anchorCtr="0">
          <a:noAutofit/>
          <a:sp3d extrusionH="28000" prstMaterial="matte"/>
        </a:bodyPr>
        <a:lstStyle/>
        <a:p>
          <a:pPr lvl="0" algn="ctr" defTabSz="1466850" rtl="1">
            <a:lnSpc>
              <a:spcPct val="90000"/>
            </a:lnSpc>
            <a:spcBef>
              <a:spcPct val="0"/>
            </a:spcBef>
            <a:spcAft>
              <a:spcPct val="35000"/>
            </a:spcAft>
          </a:pPr>
          <a:r>
            <a:rPr lang="fa-IR" sz="3300" kern="1200" dirty="0" smtClean="0"/>
            <a:t>کلی عرضی </a:t>
          </a:r>
          <a:endParaRPr lang="en-US" sz="3300" kern="1200" dirty="0"/>
        </a:p>
      </dsp:txBody>
      <dsp:txXfrm>
        <a:off x="2869439" y="4258484"/>
        <a:ext cx="1965977" cy="953329"/>
      </dsp:txXfrm>
    </dsp:sp>
    <dsp:sp modelId="{234A24CF-0C4B-448B-8AD7-A0E3D01BBEEB}">
      <dsp:nvSpPr>
        <dsp:cNvPr id="0" name=""/>
        <dsp:cNvSpPr/>
      </dsp:nvSpPr>
      <dsp:spPr>
        <a:xfrm rot="19457599">
          <a:off x="4771302" y="4428763"/>
          <a:ext cx="997663" cy="30498"/>
        </a:xfrm>
        <a:custGeom>
          <a:avLst/>
          <a:gdLst/>
          <a:ahLst/>
          <a:cxnLst/>
          <a:rect l="0" t="0" r="0" b="0"/>
          <a:pathLst>
            <a:path>
              <a:moveTo>
                <a:pt x="0" y="15249"/>
              </a:moveTo>
              <a:lnTo>
                <a:pt x="997663" y="15249"/>
              </a:lnTo>
            </a:path>
          </a:pathLst>
        </a:custGeom>
        <a:noFill/>
        <a:ln w="12700" cap="flat" cmpd="sng" algn="ctr">
          <a:solidFill>
            <a:schemeClr val="accent1">
              <a:shade val="80000"/>
              <a:hueOff val="0"/>
              <a:satOff val="0"/>
              <a:lumOff val="0"/>
              <a:alphaOff val="0"/>
            </a:schemeClr>
          </a:solidFill>
          <a:prstDash val="solid"/>
          <a:miter lim="800000"/>
        </a:ln>
        <a:effectLst/>
        <a:sp3d z="-22735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245193" y="4419071"/>
        <a:ext cx="49883" cy="49883"/>
      </dsp:txXfrm>
    </dsp:sp>
    <dsp:sp modelId="{9B5AB005-6629-4D82-AEDD-9F55860E274B}">
      <dsp:nvSpPr>
        <dsp:cNvPr id="0" name=""/>
        <dsp:cNvSpPr/>
      </dsp:nvSpPr>
      <dsp:spPr>
        <a:xfrm>
          <a:off x="5675193" y="3646552"/>
          <a:ext cx="2025295" cy="1012647"/>
        </a:xfrm>
        <a:prstGeom prst="roundRect">
          <a:avLst>
            <a:gd name="adj" fmla="val 10000"/>
          </a:avLst>
        </a:prstGeom>
        <a:solidFill>
          <a:schemeClr val="accent1">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0955" tIns="20955" rIns="20955" bIns="20955" numCol="1" spcCol="1270" anchor="ctr" anchorCtr="0">
          <a:noAutofit/>
          <a:sp3d extrusionH="28000" prstMaterial="matte"/>
        </a:bodyPr>
        <a:lstStyle/>
        <a:p>
          <a:pPr lvl="0" algn="ctr" defTabSz="1466850">
            <a:lnSpc>
              <a:spcPct val="90000"/>
            </a:lnSpc>
            <a:spcBef>
              <a:spcPct val="0"/>
            </a:spcBef>
            <a:spcAft>
              <a:spcPct val="35000"/>
            </a:spcAft>
          </a:pPr>
          <a:r>
            <a:rPr lang="fa-IR" sz="3300" kern="1200" dirty="0" smtClean="0"/>
            <a:t>عرض خاص </a:t>
          </a:r>
          <a:endParaRPr lang="en-US" sz="3300" kern="1200" dirty="0"/>
        </a:p>
      </dsp:txBody>
      <dsp:txXfrm>
        <a:off x="5704852" y="3676211"/>
        <a:ext cx="1965977" cy="953329"/>
      </dsp:txXfrm>
    </dsp:sp>
    <dsp:sp modelId="{5787923D-9EE4-4A95-A11C-0391DF140B44}">
      <dsp:nvSpPr>
        <dsp:cNvPr id="0" name=""/>
        <dsp:cNvSpPr/>
      </dsp:nvSpPr>
      <dsp:spPr>
        <a:xfrm rot="2221095">
          <a:off x="4767333" y="5011866"/>
          <a:ext cx="969876" cy="30498"/>
        </a:xfrm>
        <a:custGeom>
          <a:avLst/>
          <a:gdLst/>
          <a:ahLst/>
          <a:cxnLst/>
          <a:rect l="0" t="0" r="0" b="0"/>
          <a:pathLst>
            <a:path>
              <a:moveTo>
                <a:pt x="0" y="15249"/>
              </a:moveTo>
              <a:lnTo>
                <a:pt x="969876" y="15249"/>
              </a:lnTo>
            </a:path>
          </a:pathLst>
        </a:custGeom>
        <a:noFill/>
        <a:ln w="12700" cap="flat" cmpd="sng" algn="ctr">
          <a:solidFill>
            <a:schemeClr val="accent1">
              <a:shade val="80000"/>
              <a:hueOff val="0"/>
              <a:satOff val="0"/>
              <a:lumOff val="0"/>
              <a:alphaOff val="0"/>
            </a:schemeClr>
          </a:solidFill>
          <a:prstDash val="solid"/>
          <a:miter lim="800000"/>
        </a:ln>
        <a:effectLst/>
        <a:sp3d z="-22735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228024" y="5002868"/>
        <a:ext cx="48493" cy="48493"/>
      </dsp:txXfrm>
    </dsp:sp>
    <dsp:sp modelId="{4759BE1C-EF55-420D-BD1F-4A28D85D64B7}">
      <dsp:nvSpPr>
        <dsp:cNvPr id="0" name=""/>
        <dsp:cNvSpPr/>
      </dsp:nvSpPr>
      <dsp:spPr>
        <a:xfrm>
          <a:off x="5639467" y="4812758"/>
          <a:ext cx="2025295" cy="1012647"/>
        </a:xfrm>
        <a:prstGeom prst="roundRect">
          <a:avLst>
            <a:gd name="adj" fmla="val 10000"/>
          </a:avLst>
        </a:prstGeom>
        <a:solidFill>
          <a:schemeClr val="accent1">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0955" tIns="20955" rIns="20955" bIns="20955" numCol="1" spcCol="1270" anchor="ctr" anchorCtr="0">
          <a:noAutofit/>
          <a:sp3d extrusionH="28000" prstMaterial="matte"/>
        </a:bodyPr>
        <a:lstStyle/>
        <a:p>
          <a:pPr lvl="0" algn="ctr" defTabSz="1466850">
            <a:lnSpc>
              <a:spcPct val="90000"/>
            </a:lnSpc>
            <a:spcBef>
              <a:spcPct val="0"/>
            </a:spcBef>
            <a:spcAft>
              <a:spcPct val="35000"/>
            </a:spcAft>
          </a:pPr>
          <a:r>
            <a:rPr lang="fa-IR" sz="3300" kern="1200" dirty="0" smtClean="0"/>
            <a:t>عرض عام</a:t>
          </a:r>
          <a:endParaRPr lang="en-US" sz="3300" kern="1200" dirty="0"/>
        </a:p>
      </dsp:txBody>
      <dsp:txXfrm>
        <a:off x="5669126" y="4842417"/>
        <a:ext cx="1965977" cy="9533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CF8F0A-F02A-4B6B-B9D3-93FF95E3B8D2}">
      <dsp:nvSpPr>
        <dsp:cNvPr id="0" name=""/>
        <dsp:cNvSpPr/>
      </dsp:nvSpPr>
      <dsp:spPr>
        <a:xfrm>
          <a:off x="0" y="302433"/>
          <a:ext cx="4579708" cy="4579708"/>
        </a:xfrm>
        <a:prstGeom prst="pie">
          <a:avLst>
            <a:gd name="adj1" fmla="val 5400000"/>
            <a:gd name="adj2" fmla="val 16200000"/>
          </a:avLst>
        </a:prstGeom>
        <a:solidFill>
          <a:schemeClr val="accent3">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3C8A85-73A9-4386-B14F-44182EDCF9FA}">
      <dsp:nvSpPr>
        <dsp:cNvPr id="0" name=""/>
        <dsp:cNvSpPr/>
      </dsp:nvSpPr>
      <dsp:spPr>
        <a:xfrm>
          <a:off x="2289854" y="302433"/>
          <a:ext cx="5342993" cy="4579708"/>
        </a:xfrm>
        <a:prstGeom prst="rect">
          <a:avLst/>
        </a:prstGeom>
        <a:solidFill>
          <a:schemeClr val="lt1">
            <a:alpha val="90000"/>
            <a:hueOff val="0"/>
            <a:satOff val="0"/>
            <a:lumOff val="0"/>
            <a:alphaOff val="0"/>
          </a:schemeClr>
        </a:solidFill>
        <a:ln w="12700" cap="flat" cmpd="sng" algn="ctr">
          <a:solidFill>
            <a:schemeClr val="accent3">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fa-IR" sz="4500" kern="1200" dirty="0" smtClean="0"/>
            <a:t>جوهر </a:t>
          </a:r>
          <a:endParaRPr lang="en-US" sz="4500" kern="1200" dirty="0"/>
        </a:p>
      </dsp:txBody>
      <dsp:txXfrm>
        <a:off x="2289854" y="302433"/>
        <a:ext cx="2671496" cy="973188"/>
      </dsp:txXfrm>
    </dsp:sp>
    <dsp:sp modelId="{276656F4-5B39-4B84-B01E-A3854CAA6BEE}">
      <dsp:nvSpPr>
        <dsp:cNvPr id="0" name=""/>
        <dsp:cNvSpPr/>
      </dsp:nvSpPr>
      <dsp:spPr>
        <a:xfrm>
          <a:off x="601086" y="1275621"/>
          <a:ext cx="3377535" cy="3377535"/>
        </a:xfrm>
        <a:prstGeom prst="pie">
          <a:avLst>
            <a:gd name="adj1" fmla="val 5400000"/>
            <a:gd name="adj2" fmla="val 16200000"/>
          </a:avLst>
        </a:prstGeom>
        <a:solidFill>
          <a:schemeClr val="accent3">
            <a:shade val="50000"/>
            <a:hueOff val="0"/>
            <a:satOff val="0"/>
            <a:lumOff val="17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098470-F5C2-4106-967E-1FBF0B9E56AA}">
      <dsp:nvSpPr>
        <dsp:cNvPr id="0" name=""/>
        <dsp:cNvSpPr/>
      </dsp:nvSpPr>
      <dsp:spPr>
        <a:xfrm>
          <a:off x="2289854" y="1275621"/>
          <a:ext cx="5342993" cy="3377535"/>
        </a:xfrm>
        <a:prstGeom prst="rect">
          <a:avLst/>
        </a:prstGeom>
        <a:solidFill>
          <a:schemeClr val="lt1">
            <a:alpha val="90000"/>
            <a:hueOff val="0"/>
            <a:satOff val="0"/>
            <a:lumOff val="0"/>
            <a:alphaOff val="0"/>
          </a:schemeClr>
        </a:solidFill>
        <a:ln w="12700" cap="flat" cmpd="sng" algn="ctr">
          <a:solidFill>
            <a:schemeClr val="accent3">
              <a:shade val="50000"/>
              <a:hueOff val="0"/>
              <a:satOff val="0"/>
              <a:lumOff val="1798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fa-IR" sz="4500" kern="1200" dirty="0" smtClean="0"/>
            <a:t>جسم </a:t>
          </a:r>
          <a:r>
            <a:rPr lang="fa-IR" sz="4500" kern="1200" dirty="0" err="1" smtClean="0"/>
            <a:t>مطلق</a:t>
          </a:r>
          <a:endParaRPr lang="en-US" sz="4500" kern="1200" dirty="0"/>
        </a:p>
      </dsp:txBody>
      <dsp:txXfrm>
        <a:off x="2289854" y="1275621"/>
        <a:ext cx="2671496" cy="973188"/>
      </dsp:txXfrm>
    </dsp:sp>
    <dsp:sp modelId="{F3E34C3C-0924-43D7-9581-64495BAC2E79}">
      <dsp:nvSpPr>
        <dsp:cNvPr id="0" name=""/>
        <dsp:cNvSpPr/>
      </dsp:nvSpPr>
      <dsp:spPr>
        <a:xfrm>
          <a:off x="1202173" y="2248809"/>
          <a:ext cx="2175361" cy="2175361"/>
        </a:xfrm>
        <a:prstGeom prst="pie">
          <a:avLst>
            <a:gd name="adj1" fmla="val 5400000"/>
            <a:gd name="adj2" fmla="val 16200000"/>
          </a:avLst>
        </a:prstGeom>
        <a:solidFill>
          <a:schemeClr val="accent3">
            <a:shade val="50000"/>
            <a:hueOff val="0"/>
            <a:satOff val="0"/>
            <a:lumOff val="3596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1A289F-38A1-4BCE-8A70-CABAC203F26A}">
      <dsp:nvSpPr>
        <dsp:cNvPr id="0" name=""/>
        <dsp:cNvSpPr/>
      </dsp:nvSpPr>
      <dsp:spPr>
        <a:xfrm>
          <a:off x="2289854" y="2248809"/>
          <a:ext cx="5342993" cy="2175361"/>
        </a:xfrm>
        <a:prstGeom prst="rect">
          <a:avLst/>
        </a:prstGeom>
        <a:solidFill>
          <a:schemeClr val="lt1">
            <a:alpha val="90000"/>
            <a:hueOff val="0"/>
            <a:satOff val="0"/>
            <a:lumOff val="0"/>
            <a:alphaOff val="0"/>
          </a:schemeClr>
        </a:solidFill>
        <a:ln w="12700" cap="flat" cmpd="sng" algn="ctr">
          <a:solidFill>
            <a:schemeClr val="accent3">
              <a:shade val="50000"/>
              <a:hueOff val="0"/>
              <a:satOff val="0"/>
              <a:lumOff val="3596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fa-IR" sz="4500" kern="1200" dirty="0" smtClean="0"/>
            <a:t>جسم نامی </a:t>
          </a:r>
          <a:endParaRPr lang="en-US" sz="4500" kern="1200" dirty="0"/>
        </a:p>
      </dsp:txBody>
      <dsp:txXfrm>
        <a:off x="2289854" y="2248809"/>
        <a:ext cx="2671496" cy="973188"/>
      </dsp:txXfrm>
    </dsp:sp>
    <dsp:sp modelId="{504A6BDF-46A9-48A2-8DC8-F03010C605C3}">
      <dsp:nvSpPr>
        <dsp:cNvPr id="0" name=""/>
        <dsp:cNvSpPr/>
      </dsp:nvSpPr>
      <dsp:spPr>
        <a:xfrm>
          <a:off x="1803260" y="3221997"/>
          <a:ext cx="973188" cy="973188"/>
        </a:xfrm>
        <a:prstGeom prst="pie">
          <a:avLst>
            <a:gd name="adj1" fmla="val 5400000"/>
            <a:gd name="adj2" fmla="val 16200000"/>
          </a:avLst>
        </a:prstGeom>
        <a:solidFill>
          <a:schemeClr val="accent3">
            <a:shade val="50000"/>
            <a:hueOff val="0"/>
            <a:satOff val="0"/>
            <a:lumOff val="17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02B66C-16F5-4A53-B9AB-D82908E6C56A}">
      <dsp:nvSpPr>
        <dsp:cNvPr id="0" name=""/>
        <dsp:cNvSpPr/>
      </dsp:nvSpPr>
      <dsp:spPr>
        <a:xfrm>
          <a:off x="2289854" y="3221997"/>
          <a:ext cx="5342993" cy="973188"/>
        </a:xfrm>
        <a:prstGeom prst="rect">
          <a:avLst/>
        </a:prstGeom>
        <a:solidFill>
          <a:schemeClr val="lt1">
            <a:alpha val="90000"/>
            <a:hueOff val="0"/>
            <a:satOff val="0"/>
            <a:lumOff val="0"/>
            <a:alphaOff val="0"/>
          </a:schemeClr>
        </a:solidFill>
        <a:ln w="12700" cap="flat" cmpd="sng" algn="ctr">
          <a:solidFill>
            <a:schemeClr val="accent3">
              <a:shade val="50000"/>
              <a:hueOff val="0"/>
              <a:satOff val="0"/>
              <a:lumOff val="1798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fa-IR" sz="4500" kern="1200" dirty="0" smtClean="0"/>
            <a:t>حیوان و ...</a:t>
          </a:r>
          <a:endParaRPr lang="en-US" sz="4500" kern="1200" dirty="0"/>
        </a:p>
      </dsp:txBody>
      <dsp:txXfrm>
        <a:off x="2289854" y="3221997"/>
        <a:ext cx="2671496" cy="973188"/>
      </dsp:txXfrm>
    </dsp:sp>
    <dsp:sp modelId="{83B354D0-065F-4F23-B1A2-FFCCB00945B3}">
      <dsp:nvSpPr>
        <dsp:cNvPr id="0" name=""/>
        <dsp:cNvSpPr/>
      </dsp:nvSpPr>
      <dsp:spPr>
        <a:xfrm>
          <a:off x="4961351" y="302433"/>
          <a:ext cx="2671496" cy="97318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228600" lvl="1" indent="-228600" algn="l" defTabSz="1111250">
            <a:lnSpc>
              <a:spcPct val="90000"/>
            </a:lnSpc>
            <a:spcBef>
              <a:spcPct val="0"/>
            </a:spcBef>
            <a:spcAft>
              <a:spcPct val="15000"/>
            </a:spcAft>
            <a:buChar char="••"/>
          </a:pPr>
          <a:r>
            <a:rPr lang="fa-IR" sz="2500" kern="1200" dirty="0" smtClean="0"/>
            <a:t>روح</a:t>
          </a:r>
          <a:endParaRPr lang="en-US" sz="2500" kern="1200" dirty="0"/>
        </a:p>
        <a:p>
          <a:pPr marL="228600" lvl="1" indent="-228600" algn="l" defTabSz="1111250">
            <a:lnSpc>
              <a:spcPct val="90000"/>
            </a:lnSpc>
            <a:spcBef>
              <a:spcPct val="0"/>
            </a:spcBef>
            <a:spcAft>
              <a:spcPct val="15000"/>
            </a:spcAft>
            <a:buChar char="••"/>
          </a:pPr>
          <a:r>
            <a:rPr lang="fa-IR" sz="2500" kern="1200" dirty="0" smtClean="0"/>
            <a:t>گیاه</a:t>
          </a:r>
          <a:endParaRPr lang="en-US" sz="2500" kern="1200" dirty="0"/>
        </a:p>
      </dsp:txBody>
      <dsp:txXfrm>
        <a:off x="4961351" y="302433"/>
        <a:ext cx="2671496" cy="973188"/>
      </dsp:txXfrm>
    </dsp:sp>
    <dsp:sp modelId="{83945C72-E8A7-4BF2-98AA-364BEF2A6A74}">
      <dsp:nvSpPr>
        <dsp:cNvPr id="0" name=""/>
        <dsp:cNvSpPr/>
      </dsp:nvSpPr>
      <dsp:spPr>
        <a:xfrm>
          <a:off x="4961351" y="1275621"/>
          <a:ext cx="2671496" cy="97318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228600" lvl="1" indent="-228600" algn="l" defTabSz="1111250">
            <a:lnSpc>
              <a:spcPct val="90000"/>
            </a:lnSpc>
            <a:spcBef>
              <a:spcPct val="0"/>
            </a:spcBef>
            <a:spcAft>
              <a:spcPct val="15000"/>
            </a:spcAft>
            <a:buChar char="••"/>
          </a:pPr>
          <a:r>
            <a:rPr lang="fa-IR" sz="2500" kern="1200" dirty="0" smtClean="0"/>
            <a:t>انسان</a:t>
          </a:r>
          <a:endParaRPr lang="en-US" sz="2500" kern="1200" dirty="0"/>
        </a:p>
        <a:p>
          <a:pPr marL="228600" lvl="1" indent="-228600" algn="l" defTabSz="1111250">
            <a:lnSpc>
              <a:spcPct val="90000"/>
            </a:lnSpc>
            <a:spcBef>
              <a:spcPct val="0"/>
            </a:spcBef>
            <a:spcAft>
              <a:spcPct val="15000"/>
            </a:spcAft>
            <a:buChar char="••"/>
          </a:pPr>
          <a:r>
            <a:rPr lang="fa-IR" sz="2500" kern="1200" dirty="0" smtClean="0"/>
            <a:t>سنگ</a:t>
          </a:r>
          <a:endParaRPr lang="en-US" sz="2500" kern="1200" dirty="0"/>
        </a:p>
      </dsp:txBody>
      <dsp:txXfrm>
        <a:off x="4961351" y="1275621"/>
        <a:ext cx="2671496" cy="973188"/>
      </dsp:txXfrm>
    </dsp:sp>
    <dsp:sp modelId="{6688B3A1-6E08-4173-BDF0-412D34BE7FF6}">
      <dsp:nvSpPr>
        <dsp:cNvPr id="0" name=""/>
        <dsp:cNvSpPr/>
      </dsp:nvSpPr>
      <dsp:spPr>
        <a:xfrm>
          <a:off x="4958893" y="2230474"/>
          <a:ext cx="2671496" cy="97318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228600" lvl="1" indent="-228600" algn="l" defTabSz="1111250">
            <a:lnSpc>
              <a:spcPct val="90000"/>
            </a:lnSpc>
            <a:spcBef>
              <a:spcPct val="0"/>
            </a:spcBef>
            <a:spcAft>
              <a:spcPct val="15000"/>
            </a:spcAft>
            <a:buChar char="••"/>
          </a:pPr>
          <a:r>
            <a:rPr lang="fa-IR" sz="2500" kern="1200" smtClean="0"/>
            <a:t>حیوان</a:t>
          </a:r>
          <a:endParaRPr lang="en-US" sz="2500" kern="1200" dirty="0"/>
        </a:p>
        <a:p>
          <a:pPr marL="228600" lvl="1" indent="-228600" algn="l" defTabSz="1111250">
            <a:lnSpc>
              <a:spcPct val="90000"/>
            </a:lnSpc>
            <a:spcBef>
              <a:spcPct val="0"/>
            </a:spcBef>
            <a:spcAft>
              <a:spcPct val="15000"/>
            </a:spcAft>
            <a:buChar char="••"/>
          </a:pPr>
          <a:r>
            <a:rPr lang="fa-IR" sz="2500" kern="1200" dirty="0" smtClean="0"/>
            <a:t>گیاه</a:t>
          </a:r>
          <a:endParaRPr lang="en-US" sz="2500" kern="1200" dirty="0"/>
        </a:p>
      </dsp:txBody>
      <dsp:txXfrm>
        <a:off x="4958893" y="2230474"/>
        <a:ext cx="2671496" cy="9731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C92C9F-261E-4ED2-949D-DE0836888394}">
      <dsp:nvSpPr>
        <dsp:cNvPr id="0" name=""/>
        <dsp:cNvSpPr/>
      </dsp:nvSpPr>
      <dsp:spPr>
        <a:xfrm>
          <a:off x="1717046" y="577"/>
          <a:ext cx="3406666" cy="1892592"/>
        </a:xfrm>
        <a:prstGeom prst="roundRect">
          <a:avLst>
            <a:gd name="adj" fmla="val 10000"/>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rtl="1">
            <a:lnSpc>
              <a:spcPct val="90000"/>
            </a:lnSpc>
            <a:spcBef>
              <a:spcPct val="0"/>
            </a:spcBef>
            <a:spcAft>
              <a:spcPct val="35000"/>
            </a:spcAft>
          </a:pPr>
          <a:r>
            <a:rPr lang="fa-IR" sz="6500" kern="1200" dirty="0" smtClean="0"/>
            <a:t>جسم نامی</a:t>
          </a:r>
          <a:endParaRPr lang="en-US" sz="6500" kern="1200" dirty="0"/>
        </a:p>
      </dsp:txBody>
      <dsp:txXfrm>
        <a:off x="1772478" y="56009"/>
        <a:ext cx="3295802" cy="1781728"/>
      </dsp:txXfrm>
    </dsp:sp>
    <dsp:sp modelId="{E3B64D33-EF96-4DAF-B45D-80A10D935173}">
      <dsp:nvSpPr>
        <dsp:cNvPr id="0" name=""/>
        <dsp:cNvSpPr/>
      </dsp:nvSpPr>
      <dsp:spPr>
        <a:xfrm rot="16206888">
          <a:off x="2992819" y="1362496"/>
          <a:ext cx="849432" cy="1994475"/>
        </a:xfrm>
        <a:prstGeom prst="rightArrow">
          <a:avLst>
            <a:gd name="adj1" fmla="val 60000"/>
            <a:gd name="adj2" fmla="val 50000"/>
          </a:avLst>
        </a:prstGeom>
        <a:solidFill>
          <a:schemeClr val="accent5">
            <a:hueOff val="0"/>
            <a:satOff val="0"/>
            <a:lumOff val="0"/>
            <a:alpha val="8700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866900">
            <a:lnSpc>
              <a:spcPct val="90000"/>
            </a:lnSpc>
            <a:spcBef>
              <a:spcPct val="0"/>
            </a:spcBef>
            <a:spcAft>
              <a:spcPct val="35000"/>
            </a:spcAft>
          </a:pPr>
          <a:endParaRPr lang="en-US" sz="4200" kern="1200" dirty="0"/>
        </a:p>
      </dsp:txBody>
      <dsp:txXfrm rot="-5400000">
        <a:off x="2818938" y="2189847"/>
        <a:ext cx="1196685" cy="594602"/>
      </dsp:txXfrm>
    </dsp:sp>
    <dsp:sp modelId="{741157EC-720B-4ED6-A9FC-063DA23111E5}">
      <dsp:nvSpPr>
        <dsp:cNvPr id="0" name=""/>
        <dsp:cNvSpPr/>
      </dsp:nvSpPr>
      <dsp:spPr>
        <a:xfrm>
          <a:off x="1711357" y="2840043"/>
          <a:ext cx="3406666" cy="1892592"/>
        </a:xfrm>
        <a:prstGeom prst="roundRect">
          <a:avLst>
            <a:gd name="adj" fmla="val 10000"/>
          </a:avLst>
        </a:prstGeom>
        <a:solidFill>
          <a:schemeClr val="accent5">
            <a:hueOff val="-7353344"/>
            <a:satOff val="-10228"/>
            <a:lumOff val="-3922"/>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rtl="1">
            <a:lnSpc>
              <a:spcPct val="90000"/>
            </a:lnSpc>
            <a:spcBef>
              <a:spcPct val="0"/>
            </a:spcBef>
            <a:spcAft>
              <a:spcPct val="35000"/>
            </a:spcAft>
          </a:pPr>
          <a:r>
            <a:rPr lang="fa-IR" sz="6500" kern="1200" dirty="0" smtClean="0"/>
            <a:t>گیاه</a:t>
          </a:r>
          <a:endParaRPr lang="en-US" sz="6500" kern="1200" dirty="0"/>
        </a:p>
      </dsp:txBody>
      <dsp:txXfrm>
        <a:off x="1766789" y="2895475"/>
        <a:ext cx="3295802" cy="178172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BCDBF7-D5F2-4D22-88C8-C0E9CF3A3420}">
      <dsp:nvSpPr>
        <dsp:cNvPr id="0" name=""/>
        <dsp:cNvSpPr/>
      </dsp:nvSpPr>
      <dsp:spPr>
        <a:xfrm rot="5400000">
          <a:off x="-1614097" y="1614097"/>
          <a:ext cx="5102056" cy="1873860"/>
        </a:xfrm>
        <a:prstGeom prst="flowChartManualOperati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0" tIns="0" rIns="272538" bIns="0" numCol="1" spcCol="1270" anchor="t" anchorCtr="0">
          <a:noAutofit/>
        </a:bodyPr>
        <a:lstStyle/>
        <a:p>
          <a:pPr lvl="0" algn="r" defTabSz="1911350" rtl="1">
            <a:lnSpc>
              <a:spcPct val="90000"/>
            </a:lnSpc>
            <a:spcBef>
              <a:spcPct val="0"/>
            </a:spcBef>
            <a:spcAft>
              <a:spcPct val="35000"/>
            </a:spcAft>
          </a:pPr>
          <a:r>
            <a:rPr lang="fa-IR" sz="4300" kern="1200" dirty="0" smtClean="0">
              <a:solidFill>
                <a:schemeClr val="tx2">
                  <a:lumMod val="75000"/>
                </a:schemeClr>
              </a:solidFill>
            </a:rPr>
            <a:t>جوهر</a:t>
          </a:r>
          <a:endParaRPr lang="en-US" sz="4300" kern="1200" dirty="0">
            <a:solidFill>
              <a:schemeClr val="tx2">
                <a:lumMod val="75000"/>
              </a:schemeClr>
            </a:solidFill>
          </a:endParaRPr>
        </a:p>
        <a:p>
          <a:pPr marL="285750" lvl="1" indent="-285750" algn="r" defTabSz="1511300" rtl="1">
            <a:lnSpc>
              <a:spcPct val="90000"/>
            </a:lnSpc>
            <a:spcBef>
              <a:spcPct val="0"/>
            </a:spcBef>
            <a:spcAft>
              <a:spcPct val="15000"/>
            </a:spcAft>
            <a:buChar char="••"/>
          </a:pPr>
          <a:r>
            <a:rPr lang="fa-IR" sz="3400" kern="1200" dirty="0" smtClean="0"/>
            <a:t>روح</a:t>
          </a:r>
          <a:endParaRPr lang="en-US" sz="3400" kern="1200" dirty="0"/>
        </a:p>
        <a:p>
          <a:pPr marL="285750" lvl="1" indent="-285750" algn="r" defTabSz="1511300" rtl="1">
            <a:lnSpc>
              <a:spcPct val="90000"/>
            </a:lnSpc>
            <a:spcBef>
              <a:spcPct val="0"/>
            </a:spcBef>
            <a:spcAft>
              <a:spcPct val="15000"/>
            </a:spcAft>
            <a:buChar char="••"/>
          </a:pPr>
          <a:r>
            <a:rPr lang="fa-IR" sz="3400" kern="1200" dirty="0" smtClean="0"/>
            <a:t>جسم </a:t>
          </a:r>
          <a:r>
            <a:rPr lang="fa-IR" sz="3400" kern="1200" dirty="0" err="1" smtClean="0"/>
            <a:t>مطلق</a:t>
          </a:r>
          <a:endParaRPr lang="en-US" sz="3400" kern="1200" dirty="0"/>
        </a:p>
      </dsp:txBody>
      <dsp:txXfrm rot="-5400000">
        <a:off x="1" y="1020410"/>
        <a:ext cx="1873860" cy="3061234"/>
      </dsp:txXfrm>
    </dsp:sp>
    <dsp:sp modelId="{D9A2402C-6357-4955-AB45-2F7190543C40}">
      <dsp:nvSpPr>
        <dsp:cNvPr id="0" name=""/>
        <dsp:cNvSpPr/>
      </dsp:nvSpPr>
      <dsp:spPr>
        <a:xfrm rot="5400000">
          <a:off x="402126" y="1614097"/>
          <a:ext cx="5102056" cy="1873860"/>
        </a:xfrm>
        <a:prstGeom prst="flowChartManualOperation">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0" tIns="0" rIns="272538" bIns="0" numCol="1" spcCol="1270" anchor="t" anchorCtr="0">
          <a:noAutofit/>
        </a:bodyPr>
        <a:lstStyle/>
        <a:p>
          <a:pPr lvl="0" algn="r" defTabSz="1911350" rtl="1">
            <a:lnSpc>
              <a:spcPct val="90000"/>
            </a:lnSpc>
            <a:spcBef>
              <a:spcPct val="0"/>
            </a:spcBef>
            <a:spcAft>
              <a:spcPct val="35000"/>
            </a:spcAft>
          </a:pPr>
          <a:r>
            <a:rPr lang="fa-IR" sz="4300" kern="1200" dirty="0" smtClean="0">
              <a:solidFill>
                <a:schemeClr val="tx2">
                  <a:lumMod val="75000"/>
                </a:schemeClr>
              </a:solidFill>
            </a:rPr>
            <a:t>جسم </a:t>
          </a:r>
          <a:r>
            <a:rPr lang="fa-IR" sz="4300" kern="1200" dirty="0" err="1" smtClean="0">
              <a:solidFill>
                <a:schemeClr val="tx2">
                  <a:lumMod val="75000"/>
                </a:schemeClr>
              </a:solidFill>
            </a:rPr>
            <a:t>مطلق</a:t>
          </a:r>
          <a:endParaRPr lang="en-US" sz="4300" kern="1200" dirty="0">
            <a:solidFill>
              <a:schemeClr val="tx2">
                <a:lumMod val="75000"/>
              </a:schemeClr>
            </a:solidFill>
          </a:endParaRPr>
        </a:p>
        <a:p>
          <a:pPr marL="285750" lvl="1" indent="-285750" algn="r" defTabSz="1511300" rtl="1">
            <a:lnSpc>
              <a:spcPct val="90000"/>
            </a:lnSpc>
            <a:spcBef>
              <a:spcPct val="0"/>
            </a:spcBef>
            <a:spcAft>
              <a:spcPct val="15000"/>
            </a:spcAft>
            <a:buChar char="••"/>
          </a:pPr>
          <a:r>
            <a:rPr lang="fa-IR" sz="3400" kern="1200" dirty="0" err="1" smtClean="0"/>
            <a:t>جمادات</a:t>
          </a:r>
          <a:endParaRPr lang="en-US" sz="3400" kern="1200" dirty="0"/>
        </a:p>
        <a:p>
          <a:pPr marL="285750" lvl="1" indent="-285750" algn="r" defTabSz="1511300" rtl="1">
            <a:lnSpc>
              <a:spcPct val="90000"/>
            </a:lnSpc>
            <a:spcBef>
              <a:spcPct val="0"/>
            </a:spcBef>
            <a:spcAft>
              <a:spcPct val="15000"/>
            </a:spcAft>
            <a:buChar char="••"/>
          </a:pPr>
          <a:r>
            <a:rPr lang="fa-IR" sz="3400" kern="1200" dirty="0" smtClean="0"/>
            <a:t>جسم نامی</a:t>
          </a:r>
          <a:endParaRPr lang="en-US" sz="3400" kern="1200" dirty="0"/>
        </a:p>
      </dsp:txBody>
      <dsp:txXfrm rot="-5400000">
        <a:off x="2016224" y="1020410"/>
        <a:ext cx="1873860" cy="3061234"/>
      </dsp:txXfrm>
    </dsp:sp>
    <dsp:sp modelId="{CA8E1F73-3CD9-4167-B4E3-19D1A61B0AE0}">
      <dsp:nvSpPr>
        <dsp:cNvPr id="0" name=""/>
        <dsp:cNvSpPr/>
      </dsp:nvSpPr>
      <dsp:spPr>
        <a:xfrm rot="5400000">
          <a:off x="2418350" y="1614097"/>
          <a:ext cx="5102056" cy="1873860"/>
        </a:xfrm>
        <a:prstGeom prst="flowChartManualOperation">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0" tIns="0" rIns="272538" bIns="0" numCol="1" spcCol="1270" anchor="t" anchorCtr="0">
          <a:noAutofit/>
        </a:bodyPr>
        <a:lstStyle/>
        <a:p>
          <a:pPr lvl="0" algn="r" defTabSz="1911350" rtl="1">
            <a:lnSpc>
              <a:spcPct val="90000"/>
            </a:lnSpc>
            <a:spcBef>
              <a:spcPct val="0"/>
            </a:spcBef>
            <a:spcAft>
              <a:spcPct val="35000"/>
            </a:spcAft>
          </a:pPr>
          <a:r>
            <a:rPr lang="fa-IR" sz="4300" kern="1200" dirty="0" smtClean="0">
              <a:solidFill>
                <a:schemeClr val="tx2">
                  <a:lumMod val="75000"/>
                </a:schemeClr>
              </a:solidFill>
            </a:rPr>
            <a:t>جسم نامی </a:t>
          </a:r>
          <a:endParaRPr lang="en-US" sz="4300" kern="1200" dirty="0">
            <a:solidFill>
              <a:schemeClr val="tx2">
                <a:lumMod val="75000"/>
              </a:schemeClr>
            </a:solidFill>
          </a:endParaRPr>
        </a:p>
        <a:p>
          <a:pPr marL="285750" lvl="1" indent="-285750" algn="r" defTabSz="1511300" rtl="1">
            <a:lnSpc>
              <a:spcPct val="90000"/>
            </a:lnSpc>
            <a:spcBef>
              <a:spcPct val="0"/>
            </a:spcBef>
            <a:spcAft>
              <a:spcPct val="15000"/>
            </a:spcAft>
            <a:buChar char="••"/>
          </a:pPr>
          <a:r>
            <a:rPr lang="fa-IR" sz="3400" kern="1200" dirty="0" smtClean="0"/>
            <a:t>گیاه</a:t>
          </a:r>
          <a:endParaRPr lang="en-US" sz="3400" kern="1200" dirty="0"/>
        </a:p>
        <a:p>
          <a:pPr marL="285750" lvl="1" indent="-285750" algn="r" defTabSz="1511300" rtl="1">
            <a:lnSpc>
              <a:spcPct val="90000"/>
            </a:lnSpc>
            <a:spcBef>
              <a:spcPct val="0"/>
            </a:spcBef>
            <a:spcAft>
              <a:spcPct val="15000"/>
            </a:spcAft>
            <a:buChar char="••"/>
          </a:pPr>
          <a:r>
            <a:rPr lang="fa-IR" sz="3400" kern="1200" dirty="0" smtClean="0"/>
            <a:t>حیوان</a:t>
          </a:r>
          <a:endParaRPr lang="en-US" sz="3400" kern="1200" dirty="0"/>
        </a:p>
      </dsp:txBody>
      <dsp:txXfrm rot="-5400000">
        <a:off x="4032448" y="1020410"/>
        <a:ext cx="1873860" cy="3061234"/>
      </dsp:txXfrm>
    </dsp:sp>
    <dsp:sp modelId="{66852080-194D-4445-BF42-900425CF748F}">
      <dsp:nvSpPr>
        <dsp:cNvPr id="0" name=""/>
        <dsp:cNvSpPr/>
      </dsp:nvSpPr>
      <dsp:spPr>
        <a:xfrm rot="5400000">
          <a:off x="4432921" y="1614097"/>
          <a:ext cx="5102056" cy="1873860"/>
        </a:xfrm>
        <a:prstGeom prst="flowChartManualOperation">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0" tIns="0" rIns="272538" bIns="0" numCol="1" spcCol="1270" anchor="ctr" anchorCtr="0">
          <a:noAutofit/>
        </a:bodyPr>
        <a:lstStyle/>
        <a:p>
          <a:pPr lvl="0" algn="ctr" defTabSz="1911350" rtl="1">
            <a:lnSpc>
              <a:spcPct val="90000"/>
            </a:lnSpc>
            <a:spcBef>
              <a:spcPct val="0"/>
            </a:spcBef>
            <a:spcAft>
              <a:spcPct val="35000"/>
            </a:spcAft>
          </a:pPr>
          <a:r>
            <a:rPr lang="fa-IR" sz="4300" kern="1200" dirty="0" smtClean="0">
              <a:solidFill>
                <a:schemeClr val="tx2">
                  <a:lumMod val="75000"/>
                </a:schemeClr>
              </a:solidFill>
            </a:rPr>
            <a:t>حیوان</a:t>
          </a:r>
        </a:p>
        <a:p>
          <a:pPr lvl="0" algn="ctr" defTabSz="1911350" rtl="1">
            <a:lnSpc>
              <a:spcPct val="90000"/>
            </a:lnSpc>
            <a:spcBef>
              <a:spcPct val="0"/>
            </a:spcBef>
            <a:spcAft>
              <a:spcPct val="35000"/>
            </a:spcAft>
          </a:pPr>
          <a:r>
            <a:rPr lang="fa-IR" sz="4300" kern="1200" dirty="0" smtClean="0"/>
            <a:t>انسان</a:t>
          </a:r>
        </a:p>
        <a:p>
          <a:pPr lvl="0" algn="ctr" defTabSz="1911350" rtl="1">
            <a:lnSpc>
              <a:spcPct val="90000"/>
            </a:lnSpc>
            <a:spcBef>
              <a:spcPct val="0"/>
            </a:spcBef>
            <a:spcAft>
              <a:spcPct val="35000"/>
            </a:spcAft>
          </a:pPr>
          <a:r>
            <a:rPr lang="fa-IR" sz="4300" kern="1200" dirty="0" smtClean="0"/>
            <a:t>حیوان</a:t>
          </a:r>
          <a:endParaRPr lang="en-US" sz="4300" kern="1200" dirty="0"/>
        </a:p>
      </dsp:txBody>
      <dsp:txXfrm rot="-5400000">
        <a:off x="6047019" y="1020410"/>
        <a:ext cx="1873860" cy="30612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91F7DF-D1E7-4EE1-8601-1B7E5DD3C0CE}">
      <dsp:nvSpPr>
        <dsp:cNvPr id="0" name=""/>
        <dsp:cNvSpPr/>
      </dsp:nvSpPr>
      <dsp:spPr>
        <a:xfrm>
          <a:off x="5934289" y="3335768"/>
          <a:ext cx="91440" cy="539926"/>
        </a:xfrm>
        <a:custGeom>
          <a:avLst/>
          <a:gdLst/>
          <a:ahLst/>
          <a:cxnLst/>
          <a:rect l="0" t="0" r="0" b="0"/>
          <a:pathLst>
            <a:path>
              <a:moveTo>
                <a:pt x="45720" y="0"/>
              </a:moveTo>
              <a:lnTo>
                <a:pt x="45720" y="539926"/>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B59235C-9DB3-4214-8F1A-C9D3176E4249}">
      <dsp:nvSpPr>
        <dsp:cNvPr id="0" name=""/>
        <dsp:cNvSpPr/>
      </dsp:nvSpPr>
      <dsp:spPr>
        <a:xfrm>
          <a:off x="3920263" y="1616975"/>
          <a:ext cx="2059745" cy="539926"/>
        </a:xfrm>
        <a:custGeom>
          <a:avLst/>
          <a:gdLst/>
          <a:ahLst/>
          <a:cxnLst/>
          <a:rect l="0" t="0" r="0" b="0"/>
          <a:pathLst>
            <a:path>
              <a:moveTo>
                <a:pt x="0" y="0"/>
              </a:moveTo>
              <a:lnTo>
                <a:pt x="0" y="367944"/>
              </a:lnTo>
              <a:lnTo>
                <a:pt x="2059745" y="367944"/>
              </a:lnTo>
              <a:lnTo>
                <a:pt x="2059745" y="539926"/>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5BF90D0-D510-430B-99DB-91EA9D29FC14}">
      <dsp:nvSpPr>
        <dsp:cNvPr id="0" name=""/>
        <dsp:cNvSpPr/>
      </dsp:nvSpPr>
      <dsp:spPr>
        <a:xfrm>
          <a:off x="1814798" y="3335768"/>
          <a:ext cx="91440" cy="539926"/>
        </a:xfrm>
        <a:custGeom>
          <a:avLst/>
          <a:gdLst/>
          <a:ahLst/>
          <a:cxnLst/>
          <a:rect l="0" t="0" r="0" b="0"/>
          <a:pathLst>
            <a:path>
              <a:moveTo>
                <a:pt x="45720" y="0"/>
              </a:moveTo>
              <a:lnTo>
                <a:pt x="45720" y="539926"/>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3F1A4B-3D35-4BA6-A699-78568EB419F7}">
      <dsp:nvSpPr>
        <dsp:cNvPr id="0" name=""/>
        <dsp:cNvSpPr/>
      </dsp:nvSpPr>
      <dsp:spPr>
        <a:xfrm>
          <a:off x="1860518" y="1616975"/>
          <a:ext cx="2059745" cy="539926"/>
        </a:xfrm>
        <a:custGeom>
          <a:avLst/>
          <a:gdLst/>
          <a:ahLst/>
          <a:cxnLst/>
          <a:rect l="0" t="0" r="0" b="0"/>
          <a:pathLst>
            <a:path>
              <a:moveTo>
                <a:pt x="2059745" y="0"/>
              </a:moveTo>
              <a:lnTo>
                <a:pt x="2059745" y="367944"/>
              </a:lnTo>
              <a:lnTo>
                <a:pt x="0" y="367944"/>
              </a:lnTo>
              <a:lnTo>
                <a:pt x="0" y="539926"/>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3928CD-B697-402F-8CA1-3ED0D385E5AC}">
      <dsp:nvSpPr>
        <dsp:cNvPr id="0" name=""/>
        <dsp:cNvSpPr/>
      </dsp:nvSpPr>
      <dsp:spPr>
        <a:xfrm>
          <a:off x="2992022" y="438109"/>
          <a:ext cx="1856482" cy="117886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A1B285-467B-4DE5-B467-CB09B80B8826}">
      <dsp:nvSpPr>
        <dsp:cNvPr id="0" name=""/>
        <dsp:cNvSpPr/>
      </dsp:nvSpPr>
      <dsp:spPr>
        <a:xfrm>
          <a:off x="3198298" y="634071"/>
          <a:ext cx="1856482" cy="117886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3600" b="1" kern="1200" dirty="0" smtClean="0"/>
            <a:t>فصل </a:t>
          </a:r>
          <a:endParaRPr lang="en-US" sz="3600" b="1" kern="1200" dirty="0"/>
        </a:p>
      </dsp:txBody>
      <dsp:txXfrm>
        <a:off x="3232826" y="668599"/>
        <a:ext cx="1787426" cy="1109810"/>
      </dsp:txXfrm>
    </dsp:sp>
    <dsp:sp modelId="{8FAE448D-2409-4DA0-8B53-34958DC907CC}">
      <dsp:nvSpPr>
        <dsp:cNvPr id="0" name=""/>
        <dsp:cNvSpPr/>
      </dsp:nvSpPr>
      <dsp:spPr>
        <a:xfrm>
          <a:off x="932277" y="2156902"/>
          <a:ext cx="1856482" cy="1178866"/>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31CDB5-4C83-4448-94C7-8053E9968792}">
      <dsp:nvSpPr>
        <dsp:cNvPr id="0" name=""/>
        <dsp:cNvSpPr/>
      </dsp:nvSpPr>
      <dsp:spPr>
        <a:xfrm>
          <a:off x="1138552" y="2352864"/>
          <a:ext cx="1856482" cy="1178866"/>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3600" b="1" kern="1200" dirty="0" smtClean="0"/>
            <a:t>بعید</a:t>
          </a:r>
          <a:endParaRPr lang="en-US" sz="3600" b="1" kern="1200" dirty="0"/>
        </a:p>
      </dsp:txBody>
      <dsp:txXfrm>
        <a:off x="1173080" y="2387392"/>
        <a:ext cx="1787426" cy="1109810"/>
      </dsp:txXfrm>
    </dsp:sp>
    <dsp:sp modelId="{E5311112-08DD-404A-AD6E-F5C9DA1C6F45}">
      <dsp:nvSpPr>
        <dsp:cNvPr id="0" name=""/>
        <dsp:cNvSpPr/>
      </dsp:nvSpPr>
      <dsp:spPr>
        <a:xfrm>
          <a:off x="7006" y="3875695"/>
          <a:ext cx="3707023" cy="1178866"/>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8A94D8-626F-4629-B6C3-25C66B413954}">
      <dsp:nvSpPr>
        <dsp:cNvPr id="0" name=""/>
        <dsp:cNvSpPr/>
      </dsp:nvSpPr>
      <dsp:spPr>
        <a:xfrm>
          <a:off x="213282" y="4071657"/>
          <a:ext cx="3707023" cy="1178866"/>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just" defTabSz="1022350" rtl="1">
            <a:lnSpc>
              <a:spcPct val="90000"/>
            </a:lnSpc>
            <a:spcBef>
              <a:spcPct val="0"/>
            </a:spcBef>
            <a:spcAft>
              <a:spcPct val="35000"/>
            </a:spcAft>
          </a:pPr>
          <a:r>
            <a:rPr lang="fa-IR" sz="2300" b="1" kern="1200" dirty="0" smtClean="0"/>
            <a:t>فصلی که نوع را از </a:t>
          </a:r>
          <a:r>
            <a:rPr lang="fa-IR" sz="2300" b="1" kern="1200" dirty="0" err="1" smtClean="0"/>
            <a:t>انواعـی</a:t>
          </a:r>
          <a:r>
            <a:rPr lang="fa-IR" sz="2300" b="1" kern="1200" dirty="0" smtClean="0"/>
            <a:t> که تحت جنس </a:t>
          </a:r>
          <a:r>
            <a:rPr lang="fa-IR" sz="2300" b="1" kern="1200" dirty="0" err="1" smtClean="0"/>
            <a:t>بعی</a:t>
          </a:r>
          <a:r>
            <a:rPr lang="fa-IR" sz="2300" b="1" kern="1200" dirty="0" smtClean="0"/>
            <a:t>ــد </a:t>
          </a:r>
          <a:r>
            <a:rPr lang="fa-IR" sz="2300" b="1" kern="1200" dirty="0" err="1" smtClean="0"/>
            <a:t>خـود</a:t>
          </a:r>
          <a:r>
            <a:rPr lang="fa-IR" sz="2300" b="1" kern="1200" dirty="0" smtClean="0"/>
            <a:t> هستند  </a:t>
          </a:r>
          <a:r>
            <a:rPr lang="fa-IR" sz="2300" b="1" kern="1200" dirty="0" err="1" smtClean="0"/>
            <a:t>ممت</a:t>
          </a:r>
          <a:r>
            <a:rPr lang="fa-IR" sz="2300" b="1" kern="1200" dirty="0" smtClean="0"/>
            <a:t>ــــاز می کند.</a:t>
          </a:r>
          <a:endParaRPr lang="en-US" sz="2300" b="1" kern="1200" dirty="0"/>
        </a:p>
      </dsp:txBody>
      <dsp:txXfrm>
        <a:off x="247810" y="4106185"/>
        <a:ext cx="3637967" cy="1109810"/>
      </dsp:txXfrm>
    </dsp:sp>
    <dsp:sp modelId="{084A89E5-ADC6-4356-863A-0D745C941718}">
      <dsp:nvSpPr>
        <dsp:cNvPr id="0" name=""/>
        <dsp:cNvSpPr/>
      </dsp:nvSpPr>
      <dsp:spPr>
        <a:xfrm>
          <a:off x="5051768" y="2156902"/>
          <a:ext cx="1856482" cy="1178866"/>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534D9FD-CC92-499D-BC8A-24175A116E49}">
      <dsp:nvSpPr>
        <dsp:cNvPr id="0" name=""/>
        <dsp:cNvSpPr/>
      </dsp:nvSpPr>
      <dsp:spPr>
        <a:xfrm>
          <a:off x="5258044" y="2352864"/>
          <a:ext cx="1856482" cy="1178866"/>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fa-IR" sz="4000" b="1" kern="1200" dirty="0" smtClean="0"/>
            <a:t>قریب</a:t>
          </a:r>
          <a:endParaRPr lang="en-US" sz="4000" b="1" kern="1200" dirty="0"/>
        </a:p>
      </dsp:txBody>
      <dsp:txXfrm>
        <a:off x="5292572" y="2387392"/>
        <a:ext cx="1787426" cy="1109810"/>
      </dsp:txXfrm>
    </dsp:sp>
    <dsp:sp modelId="{AC7EF44A-8C31-42C2-ACB0-8F7A3E47E4E7}">
      <dsp:nvSpPr>
        <dsp:cNvPr id="0" name=""/>
        <dsp:cNvSpPr/>
      </dsp:nvSpPr>
      <dsp:spPr>
        <a:xfrm>
          <a:off x="4126581" y="3875695"/>
          <a:ext cx="3706856" cy="1178866"/>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CDDBAB-ABBC-4AB9-AEA7-433E61B56A25}">
      <dsp:nvSpPr>
        <dsp:cNvPr id="0" name=""/>
        <dsp:cNvSpPr/>
      </dsp:nvSpPr>
      <dsp:spPr>
        <a:xfrm>
          <a:off x="4332857" y="4071657"/>
          <a:ext cx="3706856" cy="1178866"/>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just" defTabSz="889000" rtl="1">
            <a:lnSpc>
              <a:spcPct val="90000"/>
            </a:lnSpc>
            <a:spcBef>
              <a:spcPct val="0"/>
            </a:spcBef>
            <a:spcAft>
              <a:spcPct val="35000"/>
            </a:spcAft>
          </a:pPr>
          <a:r>
            <a:rPr lang="fa-IR" sz="2000" b="1" kern="1200" dirty="0" smtClean="0"/>
            <a:t>فصلی که یک نوع را از انواعی که تحت  جنس  قریب خود هستند  جدا می کند. برجسته ترن صفت ذاتی یک نوع است</a:t>
          </a:r>
          <a:endParaRPr lang="en-US" sz="2000" b="1" kern="1200" dirty="0"/>
        </a:p>
      </dsp:txBody>
      <dsp:txXfrm>
        <a:off x="4367385" y="4106185"/>
        <a:ext cx="3637800" cy="11098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91F7DF-D1E7-4EE1-8601-1B7E5DD3C0CE}">
      <dsp:nvSpPr>
        <dsp:cNvPr id="0" name=""/>
        <dsp:cNvSpPr/>
      </dsp:nvSpPr>
      <dsp:spPr>
        <a:xfrm>
          <a:off x="5890035" y="2780865"/>
          <a:ext cx="91440" cy="517780"/>
        </a:xfrm>
        <a:custGeom>
          <a:avLst/>
          <a:gdLst/>
          <a:ahLst/>
          <a:cxnLst/>
          <a:rect l="0" t="0" r="0" b="0"/>
          <a:pathLst>
            <a:path>
              <a:moveTo>
                <a:pt x="45720" y="0"/>
              </a:moveTo>
              <a:lnTo>
                <a:pt x="45720" y="517780"/>
              </a:lnTo>
            </a:path>
          </a:pathLst>
        </a:custGeom>
        <a:noFill/>
        <a:ln w="12700" cap="flat" cmpd="sng" algn="ctr">
          <a:solidFill>
            <a:schemeClr val="accent3">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4B59235C-9DB3-4214-8F1A-C9D3176E4249}">
      <dsp:nvSpPr>
        <dsp:cNvPr id="0" name=""/>
        <dsp:cNvSpPr/>
      </dsp:nvSpPr>
      <dsp:spPr>
        <a:xfrm>
          <a:off x="3960496" y="1132574"/>
          <a:ext cx="1975258" cy="517780"/>
        </a:xfrm>
        <a:custGeom>
          <a:avLst/>
          <a:gdLst/>
          <a:ahLst/>
          <a:cxnLst/>
          <a:rect l="0" t="0" r="0" b="0"/>
          <a:pathLst>
            <a:path>
              <a:moveTo>
                <a:pt x="0" y="0"/>
              </a:moveTo>
              <a:lnTo>
                <a:pt x="0" y="352851"/>
              </a:lnTo>
              <a:lnTo>
                <a:pt x="1975258" y="352851"/>
              </a:lnTo>
              <a:lnTo>
                <a:pt x="1975258" y="517780"/>
              </a:lnTo>
            </a:path>
          </a:pathLst>
        </a:custGeom>
        <a:noFill/>
        <a:ln w="12700" cap="flat" cmpd="sng" algn="ctr">
          <a:solidFill>
            <a:schemeClr val="accent2">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15BF90D0-D510-430B-99DB-91EA9D29FC14}">
      <dsp:nvSpPr>
        <dsp:cNvPr id="0" name=""/>
        <dsp:cNvSpPr/>
      </dsp:nvSpPr>
      <dsp:spPr>
        <a:xfrm>
          <a:off x="1939518" y="2780865"/>
          <a:ext cx="91440" cy="517780"/>
        </a:xfrm>
        <a:custGeom>
          <a:avLst/>
          <a:gdLst/>
          <a:ahLst/>
          <a:cxnLst/>
          <a:rect l="0" t="0" r="0" b="0"/>
          <a:pathLst>
            <a:path>
              <a:moveTo>
                <a:pt x="45720" y="0"/>
              </a:moveTo>
              <a:lnTo>
                <a:pt x="45720" y="517780"/>
              </a:lnTo>
            </a:path>
          </a:pathLst>
        </a:custGeom>
        <a:noFill/>
        <a:ln w="12700" cap="flat" cmpd="sng" algn="ctr">
          <a:solidFill>
            <a:schemeClr val="accent3">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2A3F1A4B-3D35-4BA6-A699-78568EB419F7}">
      <dsp:nvSpPr>
        <dsp:cNvPr id="0" name=""/>
        <dsp:cNvSpPr/>
      </dsp:nvSpPr>
      <dsp:spPr>
        <a:xfrm>
          <a:off x="1985238" y="1132574"/>
          <a:ext cx="1975258" cy="517780"/>
        </a:xfrm>
        <a:custGeom>
          <a:avLst/>
          <a:gdLst/>
          <a:ahLst/>
          <a:cxnLst/>
          <a:rect l="0" t="0" r="0" b="0"/>
          <a:pathLst>
            <a:path>
              <a:moveTo>
                <a:pt x="1975258" y="0"/>
              </a:moveTo>
              <a:lnTo>
                <a:pt x="1975258" y="352851"/>
              </a:lnTo>
              <a:lnTo>
                <a:pt x="0" y="352851"/>
              </a:lnTo>
              <a:lnTo>
                <a:pt x="0" y="517780"/>
              </a:lnTo>
            </a:path>
          </a:pathLst>
        </a:custGeom>
        <a:noFill/>
        <a:ln w="12700" cap="flat" cmpd="sng" algn="ctr">
          <a:solidFill>
            <a:schemeClr val="accent2">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363928CD-B697-402F-8CA1-3ED0D385E5AC}">
      <dsp:nvSpPr>
        <dsp:cNvPr id="0" name=""/>
        <dsp:cNvSpPr/>
      </dsp:nvSpPr>
      <dsp:spPr>
        <a:xfrm>
          <a:off x="3070330" y="2063"/>
          <a:ext cx="1780332" cy="1130511"/>
        </a:xfrm>
        <a:prstGeom prst="roundRect">
          <a:avLst>
            <a:gd name="adj" fmla="val 10000"/>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54A1B285-467B-4DE5-B467-CB09B80B8826}">
      <dsp:nvSpPr>
        <dsp:cNvPr id="0" name=""/>
        <dsp:cNvSpPr/>
      </dsp:nvSpPr>
      <dsp:spPr>
        <a:xfrm>
          <a:off x="3268145" y="189987"/>
          <a:ext cx="1780332" cy="113051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p3d z="57150" extrusionH="63500" prstMaterial="matte"/>
      </dsp:spPr>
      <dsp:style>
        <a:lnRef idx="1">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3600" b="1" kern="1200" dirty="0" smtClean="0"/>
            <a:t>کلی عرضی  </a:t>
          </a:r>
          <a:endParaRPr lang="en-US" sz="3600" b="1" kern="1200" dirty="0"/>
        </a:p>
      </dsp:txBody>
      <dsp:txXfrm>
        <a:off x="3301257" y="223099"/>
        <a:ext cx="1714108" cy="1064287"/>
      </dsp:txXfrm>
    </dsp:sp>
    <dsp:sp modelId="{8FAE448D-2409-4DA0-8B53-34958DC907CC}">
      <dsp:nvSpPr>
        <dsp:cNvPr id="0" name=""/>
        <dsp:cNvSpPr/>
      </dsp:nvSpPr>
      <dsp:spPr>
        <a:xfrm>
          <a:off x="1095071" y="1650354"/>
          <a:ext cx="1780332" cy="1130511"/>
        </a:xfrm>
        <a:prstGeom prst="roundRect">
          <a:avLst>
            <a:gd name="adj" fmla="val 10000"/>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1D31CDB5-4C83-4448-94C7-8053E9968792}">
      <dsp:nvSpPr>
        <dsp:cNvPr id="0" name=""/>
        <dsp:cNvSpPr/>
      </dsp:nvSpPr>
      <dsp:spPr>
        <a:xfrm>
          <a:off x="1292886" y="1838278"/>
          <a:ext cx="1780332" cy="1130511"/>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p3d z="57150" extrusionH="63500" prstMaterial="matte"/>
      </dsp:spPr>
      <dsp:style>
        <a:lnRef idx="1">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3600" b="1" kern="1200" dirty="0" smtClean="0"/>
            <a:t>عرض عام </a:t>
          </a:r>
          <a:endParaRPr lang="en-US" sz="3600" b="1" kern="1200" dirty="0"/>
        </a:p>
      </dsp:txBody>
      <dsp:txXfrm>
        <a:off x="1325998" y="1871390"/>
        <a:ext cx="1714108" cy="1064287"/>
      </dsp:txXfrm>
    </dsp:sp>
    <dsp:sp modelId="{E5311112-08DD-404A-AD6E-F5C9DA1C6F45}">
      <dsp:nvSpPr>
        <dsp:cNvPr id="0" name=""/>
        <dsp:cNvSpPr/>
      </dsp:nvSpPr>
      <dsp:spPr>
        <a:xfrm>
          <a:off x="207754" y="3298645"/>
          <a:ext cx="3554967" cy="2892695"/>
        </a:xfrm>
        <a:prstGeom prst="roundRect">
          <a:avLst>
            <a:gd name="adj" fmla="val 10000"/>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388A94D8-626F-4629-B6C3-25C66B413954}">
      <dsp:nvSpPr>
        <dsp:cNvPr id="0" name=""/>
        <dsp:cNvSpPr/>
      </dsp:nvSpPr>
      <dsp:spPr>
        <a:xfrm>
          <a:off x="405569" y="3486569"/>
          <a:ext cx="3554967" cy="2892695"/>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a:sp3d z="57150" extrusionH="63500" prstMaterial="matte"/>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1">
            <a:lnSpc>
              <a:spcPct val="90000"/>
            </a:lnSpc>
            <a:spcBef>
              <a:spcPct val="0"/>
            </a:spcBef>
            <a:spcAft>
              <a:spcPct val="35000"/>
            </a:spcAft>
          </a:pPr>
          <a:r>
            <a:rPr lang="fa-IR" sz="2800" b="1" kern="1200" dirty="0" smtClean="0"/>
            <a:t>عرض یا صفتی غیر ذاتی است که اختصاص به افراد یک نوع نداشته باشد.</a:t>
          </a:r>
        </a:p>
        <a:p>
          <a:pPr lvl="0" algn="just" defTabSz="1244600" rtl="1">
            <a:lnSpc>
              <a:spcPct val="90000"/>
            </a:lnSpc>
            <a:spcBef>
              <a:spcPct val="0"/>
            </a:spcBef>
            <a:spcAft>
              <a:spcPct val="35000"/>
            </a:spcAft>
          </a:pPr>
          <a:r>
            <a:rPr lang="fa-IR" sz="2800" b="1" kern="1200" dirty="0" smtClean="0"/>
            <a:t>مانند سپیدی که مشترک انسانهای سفید پوست و حیوانات و اجسام سفید است.</a:t>
          </a:r>
          <a:endParaRPr lang="en-US" sz="2800" b="1" kern="1200" dirty="0"/>
        </a:p>
      </dsp:txBody>
      <dsp:txXfrm>
        <a:off x="490293" y="3571293"/>
        <a:ext cx="3385519" cy="2723247"/>
      </dsp:txXfrm>
    </dsp:sp>
    <dsp:sp modelId="{084A89E5-ADC6-4356-863A-0D745C941718}">
      <dsp:nvSpPr>
        <dsp:cNvPr id="0" name=""/>
        <dsp:cNvSpPr/>
      </dsp:nvSpPr>
      <dsp:spPr>
        <a:xfrm>
          <a:off x="5045589" y="1650354"/>
          <a:ext cx="1780332" cy="1130511"/>
        </a:xfrm>
        <a:prstGeom prst="roundRect">
          <a:avLst>
            <a:gd name="adj" fmla="val 10000"/>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0534D9FD-CC92-499D-BC8A-24175A116E49}">
      <dsp:nvSpPr>
        <dsp:cNvPr id="0" name=""/>
        <dsp:cNvSpPr/>
      </dsp:nvSpPr>
      <dsp:spPr>
        <a:xfrm>
          <a:off x="5243403" y="1838278"/>
          <a:ext cx="1780332" cy="1130511"/>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p3d z="57150" extrusionH="63500" prstMaterial="matte"/>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fa-IR" sz="4000" b="1" kern="1200" dirty="0" smtClean="0"/>
            <a:t>عرض خاص</a:t>
          </a:r>
          <a:endParaRPr lang="en-US" sz="4000" b="1" kern="1200" dirty="0"/>
        </a:p>
      </dsp:txBody>
      <dsp:txXfrm>
        <a:off x="5276515" y="1871390"/>
        <a:ext cx="1714108" cy="1064287"/>
      </dsp:txXfrm>
    </dsp:sp>
    <dsp:sp modelId="{AC7EF44A-8C31-42C2-ACB0-8F7A3E47E4E7}">
      <dsp:nvSpPr>
        <dsp:cNvPr id="0" name=""/>
        <dsp:cNvSpPr/>
      </dsp:nvSpPr>
      <dsp:spPr>
        <a:xfrm>
          <a:off x="4158351" y="3298645"/>
          <a:ext cx="3554807" cy="2887336"/>
        </a:xfrm>
        <a:prstGeom prst="roundRect">
          <a:avLst>
            <a:gd name="adj" fmla="val 10000"/>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E9CDDBAB-ABBC-4AB9-AEA7-433E61B56A25}">
      <dsp:nvSpPr>
        <dsp:cNvPr id="0" name=""/>
        <dsp:cNvSpPr/>
      </dsp:nvSpPr>
      <dsp:spPr>
        <a:xfrm>
          <a:off x="4356166" y="3486569"/>
          <a:ext cx="3554807" cy="2887336"/>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a:sp3d z="57150" extrusionH="63500" prstMaterial="matte"/>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1">
            <a:lnSpc>
              <a:spcPct val="90000"/>
            </a:lnSpc>
            <a:spcBef>
              <a:spcPct val="0"/>
            </a:spcBef>
            <a:spcAft>
              <a:spcPct val="35000"/>
            </a:spcAft>
          </a:pPr>
          <a:r>
            <a:rPr lang="fa-IR" sz="2800" b="1" kern="1200" dirty="0" smtClean="0"/>
            <a:t>عرض یا صفتی غیر ذاتی است که اختصاص به افراد یک نوع دارد.</a:t>
          </a:r>
        </a:p>
        <a:p>
          <a:pPr lvl="0" algn="just" defTabSz="1244600" rtl="1">
            <a:lnSpc>
              <a:spcPct val="90000"/>
            </a:lnSpc>
            <a:spcBef>
              <a:spcPct val="0"/>
            </a:spcBef>
            <a:spcAft>
              <a:spcPct val="35000"/>
            </a:spcAft>
          </a:pPr>
          <a:r>
            <a:rPr lang="fa-IR" sz="2800" b="1" kern="1200" dirty="0" smtClean="0"/>
            <a:t>مانند خنده یا نویسندگی که خاص انسان است.</a:t>
          </a:r>
          <a:endParaRPr lang="en-US" sz="2800" b="1" kern="1200" dirty="0"/>
        </a:p>
      </dsp:txBody>
      <dsp:txXfrm>
        <a:off x="4440733" y="3571136"/>
        <a:ext cx="3385673" cy="271820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194D-68BB-40B7-B5F8-032E096EE4FE}" type="datetimeFigureOut">
              <a:rPr lang="en-US" smtClean="0"/>
              <a:t>10/9/2020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a-IR" smtClean="0"/>
              <a:t>Click to edit Master text styles</a:t>
            </a:r>
          </a:p>
          <a:p>
            <a:pPr lvl="1"/>
            <a:r>
              <a:rPr lang="fa-IR" smtClean="0"/>
              <a:t>Second level</a:t>
            </a:r>
          </a:p>
          <a:p>
            <a:pPr lvl="2"/>
            <a:r>
              <a:rPr lang="fa-IR" smtClean="0"/>
              <a:t>Third level</a:t>
            </a:r>
          </a:p>
          <a:p>
            <a:pPr lvl="3"/>
            <a:r>
              <a:rPr lang="fa-IR" smtClean="0"/>
              <a:t>Fourth level</a:t>
            </a:r>
          </a:p>
          <a:p>
            <a:pPr lvl="4"/>
            <a:r>
              <a:rPr lang="fa-IR"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C22320-B033-4A7B-BBEC-E31A7E9C229D}" type="slidenum">
              <a:rPr lang="en-US" smtClean="0"/>
              <a:t>‹#›</a:t>
            </a:fld>
            <a:endParaRPr lang="en-US"/>
          </a:p>
        </p:txBody>
      </p:sp>
    </p:spTree>
    <p:extLst>
      <p:ext uri="{BB962C8B-B14F-4D97-AF65-F5344CB8AC3E}">
        <p14:creationId xmlns:p14="http://schemas.microsoft.com/office/powerpoint/2010/main" val="1763230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6</a:t>
            </a:fld>
            <a:endParaRPr lang="en-US"/>
          </a:p>
        </p:txBody>
      </p:sp>
    </p:spTree>
    <p:extLst>
      <p:ext uri="{BB962C8B-B14F-4D97-AF65-F5344CB8AC3E}">
        <p14:creationId xmlns:p14="http://schemas.microsoft.com/office/powerpoint/2010/main" val="21086327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51</a:t>
            </a:fld>
            <a:endParaRPr lang="en-US"/>
          </a:p>
        </p:txBody>
      </p:sp>
    </p:spTree>
    <p:extLst>
      <p:ext uri="{BB962C8B-B14F-4D97-AF65-F5344CB8AC3E}">
        <p14:creationId xmlns:p14="http://schemas.microsoft.com/office/powerpoint/2010/main" val="3840369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52</a:t>
            </a:fld>
            <a:endParaRPr lang="en-US"/>
          </a:p>
        </p:txBody>
      </p:sp>
    </p:spTree>
    <p:extLst>
      <p:ext uri="{BB962C8B-B14F-4D97-AF65-F5344CB8AC3E}">
        <p14:creationId xmlns:p14="http://schemas.microsoft.com/office/powerpoint/2010/main" val="36803046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53</a:t>
            </a:fld>
            <a:endParaRPr lang="en-US"/>
          </a:p>
        </p:txBody>
      </p:sp>
    </p:spTree>
    <p:extLst>
      <p:ext uri="{BB962C8B-B14F-4D97-AF65-F5344CB8AC3E}">
        <p14:creationId xmlns:p14="http://schemas.microsoft.com/office/powerpoint/2010/main" val="42838406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54</a:t>
            </a:fld>
            <a:endParaRPr lang="en-US"/>
          </a:p>
        </p:txBody>
      </p:sp>
    </p:spTree>
    <p:extLst>
      <p:ext uri="{BB962C8B-B14F-4D97-AF65-F5344CB8AC3E}">
        <p14:creationId xmlns:p14="http://schemas.microsoft.com/office/powerpoint/2010/main" val="7975452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نگهدارنده مکان تصویر اسلاید 1"/>
          <p:cNvSpPr>
            <a:spLocks noGrp="1" noRot="1" noChangeAspect="1"/>
          </p:cNvSpPr>
          <p:nvPr>
            <p:ph type="sldImg"/>
          </p:nvPr>
        </p:nvSpPr>
        <p:spPr/>
      </p:sp>
      <p:sp>
        <p:nvSpPr>
          <p:cNvPr id="3" name="نگهدارنده مکان نكات 2"/>
          <p:cNvSpPr>
            <a:spLocks noGrp="1"/>
          </p:cNvSpPr>
          <p:nvPr>
            <p:ph type="body" idx="1"/>
          </p:nvPr>
        </p:nvSpPr>
        <p:spPr/>
        <p:txBody>
          <a:bodyPr/>
          <a:lstStyle/>
          <a:p>
            <a:endParaRPr lang="en-US" dirty="0"/>
          </a:p>
        </p:txBody>
      </p:sp>
      <p:sp>
        <p:nvSpPr>
          <p:cNvPr id="4" name="نگهدارنده مکان شماره اسلاید 3"/>
          <p:cNvSpPr>
            <a:spLocks noGrp="1"/>
          </p:cNvSpPr>
          <p:nvPr>
            <p:ph type="sldNum" sz="quarter" idx="10"/>
          </p:nvPr>
        </p:nvSpPr>
        <p:spPr/>
        <p:txBody>
          <a:bodyPr/>
          <a:lstStyle/>
          <a:p>
            <a:fld id="{34C22320-B033-4A7B-BBEC-E31A7E9C229D}" type="slidenum">
              <a:rPr lang="en-US" smtClean="0"/>
              <a:t>60</a:t>
            </a:fld>
            <a:endParaRPr lang="en-US"/>
          </a:p>
        </p:txBody>
      </p:sp>
    </p:spTree>
    <p:extLst>
      <p:ext uri="{BB962C8B-B14F-4D97-AF65-F5344CB8AC3E}">
        <p14:creationId xmlns:p14="http://schemas.microsoft.com/office/powerpoint/2010/main" val="25396399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نگهدارنده مکان تصویر اسلاید 1"/>
          <p:cNvSpPr>
            <a:spLocks noGrp="1" noRot="1" noChangeAspect="1"/>
          </p:cNvSpPr>
          <p:nvPr>
            <p:ph type="sldImg"/>
          </p:nvPr>
        </p:nvSpPr>
        <p:spPr/>
      </p:sp>
      <p:sp>
        <p:nvSpPr>
          <p:cNvPr id="3" name="نگهدارنده مکان نكات 2"/>
          <p:cNvSpPr>
            <a:spLocks noGrp="1"/>
          </p:cNvSpPr>
          <p:nvPr>
            <p:ph type="body" idx="1"/>
          </p:nvPr>
        </p:nvSpPr>
        <p:spPr/>
        <p:txBody>
          <a:bodyPr/>
          <a:lstStyle/>
          <a:p>
            <a:endParaRPr lang="en-US" dirty="0"/>
          </a:p>
        </p:txBody>
      </p:sp>
      <p:sp>
        <p:nvSpPr>
          <p:cNvPr id="4" name="نگهدارنده مکان شماره اسلاید 3"/>
          <p:cNvSpPr>
            <a:spLocks noGrp="1"/>
          </p:cNvSpPr>
          <p:nvPr>
            <p:ph type="sldNum" sz="quarter" idx="10"/>
          </p:nvPr>
        </p:nvSpPr>
        <p:spPr/>
        <p:txBody>
          <a:bodyPr/>
          <a:lstStyle/>
          <a:p>
            <a:fld id="{34C22320-B033-4A7B-BBEC-E31A7E9C229D}" type="slidenum">
              <a:rPr lang="en-US" smtClean="0"/>
              <a:t>73</a:t>
            </a:fld>
            <a:endParaRPr lang="en-US"/>
          </a:p>
        </p:txBody>
      </p:sp>
    </p:spTree>
    <p:extLst>
      <p:ext uri="{BB962C8B-B14F-4D97-AF65-F5344CB8AC3E}">
        <p14:creationId xmlns:p14="http://schemas.microsoft.com/office/powerpoint/2010/main" val="26711408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38B3F4-9ED9-4601-A758-F111DCD09848}" type="slidenum">
              <a:rPr lang="en-US" smtClean="0"/>
              <a:pPr/>
              <a:t>76</a:t>
            </a:fld>
            <a:endParaRPr lang="en-US"/>
          </a:p>
        </p:txBody>
      </p:sp>
    </p:spTree>
    <p:extLst>
      <p:ext uri="{BB962C8B-B14F-4D97-AF65-F5344CB8AC3E}">
        <p14:creationId xmlns:p14="http://schemas.microsoft.com/office/powerpoint/2010/main" val="20850709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38B3F4-9ED9-4601-A758-F111DCD09848}" type="slidenum">
              <a:rPr lang="en-US" smtClean="0"/>
              <a:pPr/>
              <a:t>77</a:t>
            </a:fld>
            <a:endParaRPr lang="en-US"/>
          </a:p>
        </p:txBody>
      </p:sp>
    </p:spTree>
    <p:extLst>
      <p:ext uri="{BB962C8B-B14F-4D97-AF65-F5344CB8AC3E}">
        <p14:creationId xmlns:p14="http://schemas.microsoft.com/office/powerpoint/2010/main" val="6676157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38B3F4-9ED9-4601-A758-F111DCD09848}" type="slidenum">
              <a:rPr lang="en-US" smtClean="0">
                <a:solidFill>
                  <a:prstClr val="black"/>
                </a:solidFill>
              </a:rPr>
              <a:pPr/>
              <a:t>120</a:t>
            </a:fld>
            <a:endParaRPr lang="en-US">
              <a:solidFill>
                <a:prstClr val="black"/>
              </a:solidFill>
            </a:endParaRPr>
          </a:p>
        </p:txBody>
      </p:sp>
    </p:spTree>
    <p:extLst>
      <p:ext uri="{BB962C8B-B14F-4D97-AF65-F5344CB8AC3E}">
        <p14:creationId xmlns:p14="http://schemas.microsoft.com/office/powerpoint/2010/main" val="4430733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38B3F4-9ED9-4601-A758-F111DCD09848}" type="slidenum">
              <a:rPr lang="en-US" smtClean="0">
                <a:solidFill>
                  <a:prstClr val="black"/>
                </a:solidFill>
              </a:rPr>
              <a:pPr/>
              <a:t>121</a:t>
            </a:fld>
            <a:endParaRPr lang="en-US">
              <a:solidFill>
                <a:prstClr val="black"/>
              </a:solidFill>
            </a:endParaRPr>
          </a:p>
        </p:txBody>
      </p:sp>
    </p:spTree>
    <p:extLst>
      <p:ext uri="{BB962C8B-B14F-4D97-AF65-F5344CB8AC3E}">
        <p14:creationId xmlns:p14="http://schemas.microsoft.com/office/powerpoint/2010/main" val="1253616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40</a:t>
            </a:fld>
            <a:endParaRPr lang="en-US"/>
          </a:p>
        </p:txBody>
      </p:sp>
    </p:spTree>
    <p:extLst>
      <p:ext uri="{BB962C8B-B14F-4D97-AF65-F5344CB8AC3E}">
        <p14:creationId xmlns:p14="http://schemas.microsoft.com/office/powerpoint/2010/main" val="36523119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38B3F4-9ED9-4601-A758-F111DCD09848}" type="slidenum">
              <a:rPr lang="en-US" smtClean="0">
                <a:solidFill>
                  <a:prstClr val="black"/>
                </a:solidFill>
              </a:rPr>
              <a:pPr/>
              <a:t>122</a:t>
            </a:fld>
            <a:endParaRPr lang="en-US">
              <a:solidFill>
                <a:prstClr val="black"/>
              </a:solidFill>
            </a:endParaRPr>
          </a:p>
        </p:txBody>
      </p:sp>
    </p:spTree>
    <p:extLst>
      <p:ext uri="{BB962C8B-B14F-4D97-AF65-F5344CB8AC3E}">
        <p14:creationId xmlns:p14="http://schemas.microsoft.com/office/powerpoint/2010/main" val="29404744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38B3F4-9ED9-4601-A758-F111DCD09848}" type="slidenum">
              <a:rPr lang="en-US" smtClean="0">
                <a:solidFill>
                  <a:prstClr val="black"/>
                </a:solidFill>
              </a:rPr>
              <a:pPr/>
              <a:t>123</a:t>
            </a:fld>
            <a:endParaRPr lang="en-US">
              <a:solidFill>
                <a:prstClr val="black"/>
              </a:solidFill>
            </a:endParaRPr>
          </a:p>
        </p:txBody>
      </p:sp>
    </p:spTree>
    <p:extLst>
      <p:ext uri="{BB962C8B-B14F-4D97-AF65-F5344CB8AC3E}">
        <p14:creationId xmlns:p14="http://schemas.microsoft.com/office/powerpoint/2010/main" val="3699139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41</a:t>
            </a:fld>
            <a:endParaRPr lang="en-US"/>
          </a:p>
        </p:txBody>
      </p:sp>
    </p:spTree>
    <p:extLst>
      <p:ext uri="{BB962C8B-B14F-4D97-AF65-F5344CB8AC3E}">
        <p14:creationId xmlns:p14="http://schemas.microsoft.com/office/powerpoint/2010/main" val="890335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45</a:t>
            </a:fld>
            <a:endParaRPr lang="en-US"/>
          </a:p>
        </p:txBody>
      </p:sp>
    </p:spTree>
    <p:extLst>
      <p:ext uri="{BB962C8B-B14F-4D97-AF65-F5344CB8AC3E}">
        <p14:creationId xmlns:p14="http://schemas.microsoft.com/office/powerpoint/2010/main" val="69687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46</a:t>
            </a:fld>
            <a:endParaRPr lang="en-US"/>
          </a:p>
        </p:txBody>
      </p:sp>
    </p:spTree>
    <p:extLst>
      <p:ext uri="{BB962C8B-B14F-4D97-AF65-F5344CB8AC3E}">
        <p14:creationId xmlns:p14="http://schemas.microsoft.com/office/powerpoint/2010/main" val="1275424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47</a:t>
            </a:fld>
            <a:endParaRPr lang="en-US"/>
          </a:p>
        </p:txBody>
      </p:sp>
    </p:spTree>
    <p:extLst>
      <p:ext uri="{BB962C8B-B14F-4D97-AF65-F5344CB8AC3E}">
        <p14:creationId xmlns:p14="http://schemas.microsoft.com/office/powerpoint/2010/main" val="28532028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48</a:t>
            </a:fld>
            <a:endParaRPr lang="en-US"/>
          </a:p>
        </p:txBody>
      </p:sp>
    </p:spTree>
    <p:extLst>
      <p:ext uri="{BB962C8B-B14F-4D97-AF65-F5344CB8AC3E}">
        <p14:creationId xmlns:p14="http://schemas.microsoft.com/office/powerpoint/2010/main" val="3655458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49</a:t>
            </a:fld>
            <a:endParaRPr lang="en-US"/>
          </a:p>
        </p:txBody>
      </p:sp>
    </p:spTree>
    <p:extLst>
      <p:ext uri="{BB962C8B-B14F-4D97-AF65-F5344CB8AC3E}">
        <p14:creationId xmlns:p14="http://schemas.microsoft.com/office/powerpoint/2010/main" val="244243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22320-B033-4A7B-BBEC-E31A7E9C229D}" type="slidenum">
              <a:rPr lang="en-US" smtClean="0"/>
              <a:t>50</a:t>
            </a:fld>
            <a:endParaRPr lang="en-US"/>
          </a:p>
        </p:txBody>
      </p:sp>
    </p:spTree>
    <p:extLst>
      <p:ext uri="{BB962C8B-B14F-4D97-AF65-F5344CB8AC3E}">
        <p14:creationId xmlns:p14="http://schemas.microsoft.com/office/powerpoint/2010/main" val="3727189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6C5678-EE20-4FA5-88E2-6E0BD67A2E26}" type="datetime1">
              <a:rPr lang="en-US" smtClean="0"/>
              <a:t>10/9/2020</a:t>
            </a:fld>
            <a:endParaRPr lang="en-US" dirty="0"/>
          </a:p>
        </p:txBody>
      </p:sp>
      <p:sp>
        <p:nvSpPr>
          <p:cNvPr id="5" name="Footer Placeholder 4"/>
          <p:cNvSpPr>
            <a:spLocks noGrp="1"/>
          </p:cNvSpPr>
          <p:nvPr>
            <p:ph type="ftr" sz="quarter" idx="11"/>
          </p:nvPr>
        </p:nvSpPr>
        <p:spPr/>
        <p:txBody>
          <a:bodyPr/>
          <a:lstStyle/>
          <a:p>
            <a:r>
              <a:rPr lang="en-US" smtClean="0"/>
              <a:t>Footer Text</a:t>
            </a:r>
            <a:endParaRPr lang="en-US" dirty="0"/>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479248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051B39-B140-43FE-96DB-472A2B59CE7C}" type="datetime1">
              <a:rPr lang="en-US" smtClean="0"/>
              <a:t>10/9/2020</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extLst>
      <p:ext uri="{BB962C8B-B14F-4D97-AF65-F5344CB8AC3E}">
        <p14:creationId xmlns:p14="http://schemas.microsoft.com/office/powerpoint/2010/main" val="997018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600BB2-27C5-458B-ABCE-839C88CF47CE}" type="datetime1">
              <a:rPr lang="en-US" smtClean="0"/>
              <a:t>10/9/2020</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extLst>
      <p:ext uri="{BB962C8B-B14F-4D97-AF65-F5344CB8AC3E}">
        <p14:creationId xmlns:p14="http://schemas.microsoft.com/office/powerpoint/2010/main" val="284649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1D738E-8962-435F-8C43-147B8DD7E819}" type="datetime1">
              <a:rPr lang="en-US" smtClean="0"/>
              <a:t>10/9/2020</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extLst>
      <p:ext uri="{BB962C8B-B14F-4D97-AF65-F5344CB8AC3E}">
        <p14:creationId xmlns:p14="http://schemas.microsoft.com/office/powerpoint/2010/main" val="4245507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CAEA93-55E7-4DA9-90C2-089A26EEFEC4}" type="datetime1">
              <a:rPr lang="en-US" smtClean="0"/>
              <a:t>10/9/2020</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extLst>
      <p:ext uri="{BB962C8B-B14F-4D97-AF65-F5344CB8AC3E}">
        <p14:creationId xmlns:p14="http://schemas.microsoft.com/office/powerpoint/2010/main" val="4003895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4CF3C7-6809-4F39-BD67-A75817BDDE0A}" type="datetime1">
              <a:rPr lang="en-US" smtClean="0"/>
              <a:t>10/9/2020</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extLst>
      <p:ext uri="{BB962C8B-B14F-4D97-AF65-F5344CB8AC3E}">
        <p14:creationId xmlns:p14="http://schemas.microsoft.com/office/powerpoint/2010/main" val="1923855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EAEB24-CE78-465C-A726-91D0868FA48F}" type="datetime1">
              <a:rPr lang="en-US" smtClean="0"/>
              <a:t>10/9/2020</a:t>
            </a:fld>
            <a:endParaRPr lang="en-US"/>
          </a:p>
        </p:txBody>
      </p:sp>
      <p:sp>
        <p:nvSpPr>
          <p:cNvPr id="8" name="Footer Placeholder 7"/>
          <p:cNvSpPr>
            <a:spLocks noGrp="1"/>
          </p:cNvSpPr>
          <p:nvPr>
            <p:ph type="ftr" sz="quarter" idx="11"/>
          </p:nvPr>
        </p:nvSpPr>
        <p:spPr/>
        <p:txBody>
          <a:bodyPr/>
          <a:lstStyle/>
          <a:p>
            <a:r>
              <a:rPr lang="en-US" smtClean="0"/>
              <a:t>Footer Text</a:t>
            </a:r>
            <a:endParaRPr lang="en-US"/>
          </a:p>
        </p:txBody>
      </p:sp>
      <p:sp>
        <p:nvSpPr>
          <p:cNvPr id="9" name="Slide Number Placeholder 8"/>
          <p:cNvSpPr>
            <a:spLocks noGrp="1"/>
          </p:cNvSpPr>
          <p:nvPr>
            <p:ph type="sldNum" sz="quarter" idx="12"/>
          </p:nvPr>
        </p:nvSpPr>
        <p:spPr/>
        <p:txBody>
          <a:bodyPr/>
          <a:lstStyle/>
          <a:p>
            <a:fld id="{BA9B540C-44DA-4F69-89C9-7C84606640D3}" type="slidenum">
              <a:rPr lang="en-US" smtClean="0"/>
              <a:pPr/>
              <a:t>‹#›</a:t>
            </a:fld>
            <a:endParaRPr lang="en-US"/>
          </a:p>
        </p:txBody>
      </p:sp>
    </p:spTree>
    <p:extLst>
      <p:ext uri="{BB962C8B-B14F-4D97-AF65-F5344CB8AC3E}">
        <p14:creationId xmlns:p14="http://schemas.microsoft.com/office/powerpoint/2010/main" val="1489562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BAADF0-1749-4E8B-9691-B44A5F8C0895}" type="datetime1">
              <a:rPr lang="en-US" smtClean="0"/>
              <a:t>10/9/2020</a:t>
            </a:fld>
            <a:endParaRPr lang="en-US"/>
          </a:p>
        </p:txBody>
      </p:sp>
      <p:sp>
        <p:nvSpPr>
          <p:cNvPr id="4" name="Footer Placeholder 3"/>
          <p:cNvSpPr>
            <a:spLocks noGrp="1"/>
          </p:cNvSpPr>
          <p:nvPr>
            <p:ph type="ftr" sz="quarter" idx="11"/>
          </p:nvPr>
        </p:nvSpPr>
        <p:spPr/>
        <p:txBody>
          <a:bodyPr/>
          <a:lstStyle/>
          <a:p>
            <a:r>
              <a:rPr lang="en-US" smtClean="0"/>
              <a:t>Footer Text</a:t>
            </a:r>
            <a:endParaRPr lang="en-US"/>
          </a:p>
        </p:txBody>
      </p:sp>
      <p:sp>
        <p:nvSpPr>
          <p:cNvPr id="5" name="Slide Number Placeholder 4"/>
          <p:cNvSpPr>
            <a:spLocks noGrp="1"/>
          </p:cNvSpPr>
          <p:nvPr>
            <p:ph type="sldNum" sz="quarter" idx="12"/>
          </p:nvPr>
        </p:nvSpPr>
        <p:spPr/>
        <p:txBody>
          <a:bodyPr/>
          <a:lstStyle/>
          <a:p>
            <a:fld id="{BA9B540C-44DA-4F69-89C9-7C84606640D3}" type="slidenum">
              <a:rPr lang="en-US" smtClean="0"/>
              <a:pPr/>
              <a:t>‹#›</a:t>
            </a:fld>
            <a:endParaRPr lang="en-US"/>
          </a:p>
        </p:txBody>
      </p:sp>
    </p:spTree>
    <p:extLst>
      <p:ext uri="{BB962C8B-B14F-4D97-AF65-F5344CB8AC3E}">
        <p14:creationId xmlns:p14="http://schemas.microsoft.com/office/powerpoint/2010/main" val="1401888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F628A-A867-4937-BBE5-207DB6F9C51A}" type="datetime1">
              <a:rPr lang="en-US" smtClean="0"/>
              <a:t>10/9/2020</a:t>
            </a:fld>
            <a:endParaRPr lang="en-US"/>
          </a:p>
        </p:txBody>
      </p:sp>
      <p:sp>
        <p:nvSpPr>
          <p:cNvPr id="3" name="Footer Placeholder 2"/>
          <p:cNvSpPr>
            <a:spLocks noGrp="1"/>
          </p:cNvSpPr>
          <p:nvPr>
            <p:ph type="ftr" sz="quarter" idx="11"/>
          </p:nvPr>
        </p:nvSpPr>
        <p:spPr/>
        <p:txBody>
          <a:bodyPr/>
          <a:lstStyle/>
          <a:p>
            <a:r>
              <a:rPr lang="en-US" smtClean="0"/>
              <a:t>Footer Text</a:t>
            </a:r>
            <a:endParaRPr lang="en-US"/>
          </a:p>
        </p:txBody>
      </p:sp>
      <p:sp>
        <p:nvSpPr>
          <p:cNvPr id="4" name="Slide Number Placeholder 3"/>
          <p:cNvSpPr>
            <a:spLocks noGrp="1"/>
          </p:cNvSpPr>
          <p:nvPr>
            <p:ph type="sldNum" sz="quarter" idx="12"/>
          </p:nvPr>
        </p:nvSpPr>
        <p:spPr/>
        <p:txBody>
          <a:bodyPr/>
          <a:lstStyle/>
          <a:p>
            <a:fld id="{BA9B540C-44DA-4F69-89C9-7C84606640D3}" type="slidenum">
              <a:rPr lang="en-US" smtClean="0"/>
              <a:pPr/>
              <a:t>‹#›</a:t>
            </a:fld>
            <a:endParaRPr lang="en-US"/>
          </a:p>
        </p:txBody>
      </p:sp>
    </p:spTree>
    <p:extLst>
      <p:ext uri="{BB962C8B-B14F-4D97-AF65-F5344CB8AC3E}">
        <p14:creationId xmlns:p14="http://schemas.microsoft.com/office/powerpoint/2010/main" val="2006441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118BBB94-68E6-4675-A946-F1C5994EDBD7}" type="datetime1">
              <a:rPr lang="en-US" smtClean="0"/>
              <a:t>10/9/2020</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extLst>
      <p:ext uri="{BB962C8B-B14F-4D97-AF65-F5344CB8AC3E}">
        <p14:creationId xmlns:p14="http://schemas.microsoft.com/office/powerpoint/2010/main" val="2385644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DC3B8377-21E3-4835-B75D-4E2847E2750F}" type="datetime1">
              <a:rPr lang="en-US" smtClean="0"/>
              <a:t>10/9/2020</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extLst>
      <p:ext uri="{BB962C8B-B14F-4D97-AF65-F5344CB8AC3E}">
        <p14:creationId xmlns:p14="http://schemas.microsoft.com/office/powerpoint/2010/main" val="475233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0C4986D-6BE9-4264-908F-02DB36FD8D6C}" type="datetime1">
              <a:rPr lang="en-US" smtClean="0"/>
              <a:t>10/9/2020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t>Footer Text</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2770657843"/>
      </p:ext>
    </p:extLst>
  </p:cSld>
  <p:clrMap bg1="lt1" tx1="dk1" bg2="lt2" tx2="dk2" accent1="accent1" accent2="accent2" accent3="accent3" accent4="accent4" accent5="accent5" accent6="accent6" hlink="hlink" folHlink="folHlink"/>
  <p:sldLayoutIdLst>
    <p:sldLayoutId id="2147483959" r:id="rId1"/>
    <p:sldLayoutId id="2147483960" r:id="rId2"/>
    <p:sldLayoutId id="2147483961" r:id="rId3"/>
    <p:sldLayoutId id="2147483962" r:id="rId4"/>
    <p:sldLayoutId id="2147483963" r:id="rId5"/>
    <p:sldLayoutId id="2147483964" r:id="rId6"/>
    <p:sldLayoutId id="2147483965" r:id="rId7"/>
    <p:sldLayoutId id="2147483966" r:id="rId8"/>
    <p:sldLayoutId id="2147483967" r:id="rId9"/>
    <p:sldLayoutId id="2147483968" r:id="rId10"/>
    <p:sldLayoutId id="2147483969" r:id="rId11"/>
  </p:sldLayoutIdLst>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268760"/>
            <a:ext cx="7543800" cy="2593975"/>
          </a:xfrm>
        </p:spPr>
        <p:txBody>
          <a:bodyPr/>
          <a:lstStyle/>
          <a:p>
            <a:pPr rtl="1"/>
            <a:r>
              <a:rPr lang="fa-IR" sz="8000" dirty="0" smtClean="0">
                <a:cs typeface="Mj_Fantezy Cut" pitchFamily="2" charset="-78"/>
              </a:rPr>
              <a:t>منطق و اقسام آن </a:t>
            </a:r>
            <a:endParaRPr lang="en-US" sz="8000" dirty="0">
              <a:cs typeface="Mj_Fantezy Cut" pitchFamily="2" charset="-78"/>
            </a:endParaRPr>
          </a:p>
        </p:txBody>
      </p:sp>
      <p:sp>
        <p:nvSpPr>
          <p:cNvPr id="4" name="Date Placeholder 3"/>
          <p:cNvSpPr>
            <a:spLocks noGrp="1"/>
          </p:cNvSpPr>
          <p:nvPr>
            <p:ph type="dt" sz="half" idx="10"/>
          </p:nvPr>
        </p:nvSpPr>
        <p:spPr/>
        <p:txBody>
          <a:bodyPr/>
          <a:lstStyle/>
          <a:p>
            <a:pPr algn="ctr"/>
            <a:r>
              <a:rPr lang="fa-IR" dirty="0" smtClean="0"/>
              <a:t> </a:t>
            </a:r>
            <a:endParaRPr lang="en-US" dirty="0"/>
          </a:p>
        </p:txBody>
      </p:sp>
      <p:sp>
        <p:nvSpPr>
          <p:cNvPr id="5" name="Slide Number Placeholder 4"/>
          <p:cNvSpPr>
            <a:spLocks noGrp="1"/>
          </p:cNvSpPr>
          <p:nvPr>
            <p:ph type="sldNum" sz="quarter" idx="12"/>
          </p:nvPr>
        </p:nvSpPr>
        <p:spPr/>
        <p:txBody>
          <a:bodyPr/>
          <a:lstStyle/>
          <a:p>
            <a:r>
              <a:rPr lang="fa-IR" sz="2000" dirty="0" smtClean="0"/>
              <a:t>1</a:t>
            </a:r>
            <a:endParaRPr lang="en-US" sz="2000" dirty="0"/>
          </a:p>
        </p:txBody>
      </p:sp>
    </p:spTree>
    <p:extLst>
      <p:ext uri="{BB962C8B-B14F-4D97-AF65-F5344CB8AC3E}">
        <p14:creationId xmlns:p14="http://schemas.microsoft.com/office/powerpoint/2010/main" val="33943298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dirty="0" smtClean="0"/>
              <a:t>12</a:t>
            </a:r>
            <a:endParaRPr lang="en-US" dirty="0"/>
          </a:p>
        </p:txBody>
      </p:sp>
      <p:sp>
        <p:nvSpPr>
          <p:cNvPr id="7" name="TextBox 6"/>
          <p:cNvSpPr txBox="1"/>
          <p:nvPr/>
        </p:nvSpPr>
        <p:spPr>
          <a:xfrm>
            <a:off x="280934" y="692696"/>
            <a:ext cx="8064896" cy="923330"/>
          </a:xfrm>
          <a:prstGeom prst="rect">
            <a:avLst/>
          </a:prstGeom>
          <a:noFill/>
        </p:spPr>
        <p:txBody>
          <a:bodyPr wrap="square" rtlCol="0">
            <a:spAutoFit/>
          </a:bodyPr>
          <a:lstStyle/>
          <a:p>
            <a:pPr algn="ctr" rtl="1"/>
            <a:r>
              <a:rPr lang="fa-IR" sz="5400" dirty="0" smtClean="0"/>
              <a:t>الف ) علم حضوری</a:t>
            </a:r>
          </a:p>
        </p:txBody>
      </p:sp>
      <p:sp>
        <p:nvSpPr>
          <p:cNvPr id="8" name="TextBox 7"/>
          <p:cNvSpPr txBox="1"/>
          <p:nvPr/>
        </p:nvSpPr>
        <p:spPr>
          <a:xfrm>
            <a:off x="403653" y="3455323"/>
            <a:ext cx="7603434" cy="2062103"/>
          </a:xfrm>
          <a:prstGeom prst="rect">
            <a:avLst/>
          </a:prstGeom>
          <a:noFill/>
        </p:spPr>
        <p:txBody>
          <a:bodyPr wrap="square" rtlCol="1">
            <a:spAutoFit/>
          </a:bodyPr>
          <a:lstStyle>
            <a:defPPr>
              <a:defRPr lang="en-US"/>
            </a:defPPr>
            <a:lvl1pPr algn="r" rtl="1">
              <a:defRPr sz="2800"/>
            </a:lvl1pPr>
          </a:lstStyle>
          <a:p>
            <a:r>
              <a:rPr lang="fa-IR" sz="3200" b="1" dirty="0"/>
              <a:t>و در این نوع علم واسطه ای بین عالم و معلوم نیست مانند علم انسان به حالت های درونی خود  </a:t>
            </a:r>
          </a:p>
          <a:p>
            <a:r>
              <a:rPr lang="fa-IR" sz="3200" b="1" dirty="0"/>
              <a:t>مثال : علم به  حالت ترس خود  یا داشتن درد در عضوی از بدن که بلاواسطه درک می شود.  </a:t>
            </a:r>
            <a:endParaRPr lang="en-US" sz="3200" b="1" dirty="0"/>
          </a:p>
        </p:txBody>
      </p:sp>
      <p:sp>
        <p:nvSpPr>
          <p:cNvPr id="9" name="TextBox 8"/>
          <p:cNvSpPr txBox="1"/>
          <p:nvPr/>
        </p:nvSpPr>
        <p:spPr>
          <a:xfrm>
            <a:off x="280934" y="5724545"/>
            <a:ext cx="7726153" cy="584775"/>
          </a:xfrm>
          <a:prstGeom prst="rect">
            <a:avLst/>
          </a:prstGeom>
          <a:noFill/>
        </p:spPr>
        <p:txBody>
          <a:bodyPr wrap="square" rtlCol="1">
            <a:spAutoFit/>
          </a:bodyPr>
          <a:lstStyle>
            <a:defPPr>
              <a:defRPr lang="en-US"/>
            </a:defPPr>
            <a:lvl1pPr algn="r" rtl="1">
              <a:defRPr sz="2800"/>
            </a:lvl1pPr>
          </a:lstStyle>
          <a:p>
            <a:r>
              <a:rPr lang="fa-IR" sz="3200" b="1" dirty="0"/>
              <a:t>از علم حضوری به شعور و وجدان نیز تعبیر می شود .</a:t>
            </a:r>
            <a:endParaRPr lang="en-US" sz="3200" b="1" dirty="0"/>
          </a:p>
        </p:txBody>
      </p:sp>
      <p:sp>
        <p:nvSpPr>
          <p:cNvPr id="13" name="TextBox 12"/>
          <p:cNvSpPr txBox="1"/>
          <p:nvPr/>
        </p:nvSpPr>
        <p:spPr>
          <a:xfrm>
            <a:off x="158215" y="2070328"/>
            <a:ext cx="7848872" cy="1569660"/>
          </a:xfrm>
          <a:prstGeom prst="rect">
            <a:avLst/>
          </a:prstGeom>
          <a:noFill/>
        </p:spPr>
        <p:txBody>
          <a:bodyPr wrap="square" rtlCol="1">
            <a:spAutoFit/>
          </a:bodyPr>
          <a:lstStyle/>
          <a:p>
            <a:pPr algn="r" rtl="1"/>
            <a:r>
              <a:rPr lang="fa-IR" sz="3200" b="1" dirty="0"/>
              <a:t> اگر معلوم  ( و نه صورتش ) در نزد عالم حاضر باشد  آن را علم حضوری می نامند </a:t>
            </a:r>
            <a:endParaRPr lang="en-US" sz="3200" b="1" dirty="0"/>
          </a:p>
          <a:p>
            <a:pPr algn="r" rtl="1"/>
            <a:endParaRPr lang="fa-IR" sz="3200" b="1" dirty="0"/>
          </a:p>
        </p:txBody>
      </p:sp>
    </p:spTree>
    <p:extLst>
      <p:ext uri="{BB962C8B-B14F-4D97-AF65-F5344CB8AC3E}">
        <p14:creationId xmlns:p14="http://schemas.microsoft.com/office/powerpoint/2010/main" val="2443952539"/>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102</a:t>
            </a:r>
            <a:endParaRPr lang="en-US" dirty="0"/>
          </a:p>
        </p:txBody>
      </p:sp>
      <p:sp>
        <p:nvSpPr>
          <p:cNvPr id="5" name="TextBox 4"/>
          <p:cNvSpPr txBox="1"/>
          <p:nvPr/>
        </p:nvSpPr>
        <p:spPr>
          <a:xfrm>
            <a:off x="899592" y="1005051"/>
            <a:ext cx="6624736" cy="4339650"/>
          </a:xfrm>
          <a:prstGeom prst="rect">
            <a:avLst/>
          </a:prstGeom>
          <a:noFill/>
        </p:spPr>
        <p:txBody>
          <a:bodyPr wrap="square" rtlCol="0">
            <a:spAutoFit/>
          </a:bodyPr>
          <a:lstStyle/>
          <a:p>
            <a:pPr algn="ctr" rtl="1"/>
            <a:r>
              <a:rPr lang="fa-IR" sz="13800" b="1" dirty="0">
                <a:solidFill>
                  <a:srgbClr val="7030A0"/>
                </a:solidFill>
              </a:rPr>
              <a:t>بخش </a:t>
            </a:r>
            <a:r>
              <a:rPr lang="fa-IR" sz="13800" b="1" dirty="0" smtClean="0">
                <a:solidFill>
                  <a:srgbClr val="7030A0"/>
                </a:solidFill>
              </a:rPr>
              <a:t>سوم</a:t>
            </a:r>
          </a:p>
          <a:p>
            <a:pPr algn="ctr" rtl="1"/>
            <a:r>
              <a:rPr lang="fa-IR" sz="13800" b="1" smtClean="0">
                <a:solidFill>
                  <a:srgbClr val="7030A0"/>
                </a:solidFill>
              </a:rPr>
              <a:t> </a:t>
            </a:r>
            <a:endParaRPr lang="fa-IR" sz="13800" b="1" dirty="0">
              <a:solidFill>
                <a:srgbClr val="7030A0"/>
              </a:solidFill>
            </a:endParaRPr>
          </a:p>
        </p:txBody>
      </p:sp>
    </p:spTree>
    <p:extLst>
      <p:ext uri="{BB962C8B-B14F-4D97-AF65-F5344CB8AC3E}">
        <p14:creationId xmlns:p14="http://schemas.microsoft.com/office/powerpoint/2010/main" val="1304659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0"/>
            <a:ext cx="7943528" cy="1920276"/>
          </a:xfrm>
        </p:spPr>
        <p:txBody>
          <a:bodyPr/>
          <a:lstStyle/>
          <a:p>
            <a:pPr algn="ctr" rtl="1"/>
            <a:r>
              <a:rPr lang="fa-IR" sz="6000" dirty="0" smtClean="0"/>
              <a:t>د) اقسام حملیه</a:t>
            </a:r>
            <a:endParaRPr lang="en-US" sz="6000" dirty="0"/>
          </a:p>
        </p:txBody>
      </p:sp>
      <p:sp>
        <p:nvSpPr>
          <p:cNvPr id="6" name="Slide Number Placeholder 5"/>
          <p:cNvSpPr>
            <a:spLocks noGrp="1"/>
          </p:cNvSpPr>
          <p:nvPr>
            <p:ph type="sldNum" sz="quarter" idx="12"/>
          </p:nvPr>
        </p:nvSpPr>
        <p:spPr/>
        <p:txBody>
          <a:bodyPr/>
          <a:lstStyle/>
          <a:p>
            <a:r>
              <a:rPr lang="fa-IR" dirty="0" smtClean="0"/>
              <a:t>103</a:t>
            </a:r>
            <a:endParaRPr lang="en-US" dirty="0"/>
          </a:p>
        </p:txBody>
      </p:sp>
      <p:sp>
        <p:nvSpPr>
          <p:cNvPr id="8" name="TextBox 7"/>
          <p:cNvSpPr txBox="1"/>
          <p:nvPr/>
        </p:nvSpPr>
        <p:spPr>
          <a:xfrm>
            <a:off x="214282" y="1928802"/>
            <a:ext cx="8077200" cy="3970318"/>
          </a:xfrm>
          <a:prstGeom prst="rect">
            <a:avLst/>
          </a:prstGeom>
          <a:noFill/>
        </p:spPr>
        <p:txBody>
          <a:bodyPr wrap="square" rtlCol="0">
            <a:spAutoFit/>
          </a:bodyPr>
          <a:lstStyle/>
          <a:p>
            <a:pPr algn="just" rtl="1"/>
            <a:r>
              <a:rPr lang="fa-IR" sz="3600" b="1" dirty="0" smtClean="0">
                <a:solidFill>
                  <a:srgbClr val="2F2B20"/>
                </a:solidFill>
              </a:rPr>
              <a:t>قضیۀ حملیه را از جهات مختلفی می توان تقسیم کرد که مهمترین آنها عبارت است از:</a:t>
            </a:r>
          </a:p>
          <a:p>
            <a:pPr algn="just" rtl="1"/>
            <a:endParaRPr lang="en-US" sz="3600" b="1" dirty="0" smtClean="0">
              <a:solidFill>
                <a:srgbClr val="2F2B20"/>
              </a:solidFill>
            </a:endParaRPr>
          </a:p>
          <a:p>
            <a:pPr marL="742950" indent="-742950" algn="just" rtl="1">
              <a:buAutoNum type="arabicPeriod"/>
            </a:pPr>
            <a:r>
              <a:rPr lang="fa-IR" sz="3600" b="1" dirty="0" smtClean="0">
                <a:solidFill>
                  <a:srgbClr val="2F2B20"/>
                </a:solidFill>
              </a:rPr>
              <a:t>اقسام قضیه به اعتبار کیفیت: </a:t>
            </a:r>
            <a:endParaRPr lang="en-US" sz="3600" b="1" dirty="0" smtClean="0">
              <a:solidFill>
                <a:srgbClr val="2F2B20"/>
              </a:solidFill>
            </a:endParaRPr>
          </a:p>
          <a:p>
            <a:pPr marL="742950" indent="-742950" algn="just" rtl="1">
              <a:buAutoNum type="arabicPeriod"/>
            </a:pPr>
            <a:endParaRPr lang="en-US" sz="3600" b="1" dirty="0">
              <a:solidFill>
                <a:srgbClr val="2F2B20"/>
              </a:solidFill>
            </a:endParaRPr>
          </a:p>
          <a:p>
            <a:pPr algn="just" rtl="1"/>
            <a:r>
              <a:rPr lang="fa-IR" sz="3600" b="1" dirty="0" err="1" smtClean="0">
                <a:solidFill>
                  <a:srgbClr val="2F2B20"/>
                </a:solidFill>
              </a:rPr>
              <a:t>موجبه</a:t>
            </a:r>
            <a:r>
              <a:rPr lang="fa-IR" sz="3600" b="1" dirty="0" smtClean="0">
                <a:solidFill>
                  <a:srgbClr val="2F2B20"/>
                </a:solidFill>
              </a:rPr>
              <a:t> (</a:t>
            </a:r>
            <a:r>
              <a:rPr lang="en-US" sz="3600" b="1" dirty="0" smtClean="0">
                <a:solidFill>
                  <a:srgbClr val="2F2B20"/>
                </a:solidFill>
              </a:rPr>
              <a:t> </a:t>
            </a:r>
            <a:r>
              <a:rPr lang="fa-IR" sz="3600" b="1" dirty="0" smtClean="0">
                <a:solidFill>
                  <a:srgbClr val="2F2B20"/>
                </a:solidFill>
              </a:rPr>
              <a:t>مثبت</a:t>
            </a:r>
            <a:r>
              <a:rPr lang="en-US" sz="3600" b="1" dirty="0" smtClean="0">
                <a:solidFill>
                  <a:srgbClr val="2F2B20"/>
                </a:solidFill>
              </a:rPr>
              <a:t> </a:t>
            </a:r>
            <a:r>
              <a:rPr lang="fa-IR" sz="3600" b="1" dirty="0" smtClean="0">
                <a:solidFill>
                  <a:srgbClr val="2F2B20"/>
                </a:solidFill>
              </a:rPr>
              <a:t>)</a:t>
            </a:r>
            <a:r>
              <a:rPr lang="en-US" sz="3600" b="1" dirty="0" smtClean="0">
                <a:solidFill>
                  <a:srgbClr val="2F2B20"/>
                </a:solidFill>
              </a:rPr>
              <a:t> </a:t>
            </a:r>
            <a:r>
              <a:rPr lang="fa-IR" sz="3600" b="1" dirty="0" smtClean="0">
                <a:solidFill>
                  <a:srgbClr val="2F2B20"/>
                </a:solidFill>
              </a:rPr>
              <a:t>، </a:t>
            </a:r>
            <a:r>
              <a:rPr lang="en-US" sz="3600" b="1" dirty="0" smtClean="0">
                <a:solidFill>
                  <a:srgbClr val="2F2B20"/>
                </a:solidFill>
              </a:rPr>
              <a:t> </a:t>
            </a:r>
            <a:r>
              <a:rPr lang="fa-IR" sz="3600" b="1" dirty="0" err="1" smtClean="0">
                <a:solidFill>
                  <a:srgbClr val="2F2B20"/>
                </a:solidFill>
              </a:rPr>
              <a:t>سالبه</a:t>
            </a:r>
            <a:r>
              <a:rPr lang="fa-IR" sz="3600" b="1" dirty="0" smtClean="0">
                <a:solidFill>
                  <a:srgbClr val="2F2B20"/>
                </a:solidFill>
              </a:rPr>
              <a:t> (</a:t>
            </a:r>
            <a:r>
              <a:rPr lang="en-US" sz="3600" b="1" dirty="0" smtClean="0">
                <a:solidFill>
                  <a:srgbClr val="2F2B20"/>
                </a:solidFill>
              </a:rPr>
              <a:t> </a:t>
            </a:r>
            <a:r>
              <a:rPr lang="fa-IR" sz="3600" b="1" dirty="0" smtClean="0">
                <a:solidFill>
                  <a:srgbClr val="2F2B20"/>
                </a:solidFill>
              </a:rPr>
              <a:t>منفی</a:t>
            </a:r>
            <a:r>
              <a:rPr lang="en-US" sz="3600" b="1" dirty="0" smtClean="0">
                <a:solidFill>
                  <a:srgbClr val="2F2B20"/>
                </a:solidFill>
              </a:rPr>
              <a:t> </a:t>
            </a:r>
            <a:r>
              <a:rPr lang="fa-IR" sz="3600" b="1" dirty="0" smtClean="0">
                <a:solidFill>
                  <a:srgbClr val="2F2B20"/>
                </a:solidFill>
              </a:rPr>
              <a:t>).</a:t>
            </a:r>
            <a:endParaRPr lang="en-US" sz="3600" b="1" dirty="0" smtClean="0">
              <a:solidFill>
                <a:srgbClr val="2F2B20"/>
              </a:solidFill>
            </a:endParaRPr>
          </a:p>
          <a:p>
            <a:pPr algn="just" rtl="1"/>
            <a:endParaRPr lang="en-US" sz="3600" b="1" dirty="0">
              <a:solidFill>
                <a:srgbClr val="2F2B20"/>
              </a:solidFill>
            </a:endParaRPr>
          </a:p>
        </p:txBody>
      </p:sp>
    </p:spTree>
    <p:extLst>
      <p:ext uri="{BB962C8B-B14F-4D97-AF65-F5344CB8AC3E}">
        <p14:creationId xmlns:p14="http://schemas.microsoft.com/office/powerpoint/2010/main" val="2863179119"/>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7902" y="432048"/>
            <a:ext cx="7796506" cy="6597352"/>
          </a:xfrm>
        </p:spPr>
        <p:txBody>
          <a:bodyPr>
            <a:noAutofit/>
          </a:bodyPr>
          <a:lstStyle/>
          <a:p>
            <a:pPr algn="just" rtl="1">
              <a:buNone/>
            </a:pPr>
            <a:r>
              <a:rPr lang="fa-IR" sz="4000" b="1" dirty="0" smtClean="0"/>
              <a:t>الف)  </a:t>
            </a:r>
            <a:r>
              <a:rPr lang="fa-IR" sz="4000" b="1" dirty="0" err="1" smtClean="0"/>
              <a:t>قضیۀ</a:t>
            </a:r>
            <a:r>
              <a:rPr lang="fa-IR" sz="4000" b="1" dirty="0" smtClean="0"/>
              <a:t> </a:t>
            </a:r>
            <a:r>
              <a:rPr lang="fa-IR" sz="4000" b="1" dirty="0" err="1" smtClean="0"/>
              <a:t>موجبه</a:t>
            </a:r>
            <a:r>
              <a:rPr lang="en-US" sz="4000" b="1" dirty="0" smtClean="0"/>
              <a:t> </a:t>
            </a:r>
            <a:r>
              <a:rPr lang="fa-IR" sz="4000" b="1" dirty="0" smtClean="0"/>
              <a:t>: قضیه ای است که رابطۀ آن یک فعل مثبت باشد و مطلبی را اثبات کند. </a:t>
            </a:r>
          </a:p>
          <a:p>
            <a:pPr algn="just" rtl="1">
              <a:buNone/>
            </a:pPr>
            <a:r>
              <a:rPr lang="fa-IR" sz="4000" b="1" dirty="0" smtClean="0">
                <a:solidFill>
                  <a:schemeClr val="accent5">
                    <a:lumMod val="75000"/>
                  </a:schemeClr>
                </a:solidFill>
              </a:rPr>
              <a:t>مثل: هوا گرم </a:t>
            </a:r>
            <a:r>
              <a:rPr lang="fa-IR" sz="4000" b="1" u="sng" dirty="0" smtClean="0">
                <a:solidFill>
                  <a:schemeClr val="accent5">
                    <a:lumMod val="75000"/>
                  </a:schemeClr>
                </a:solidFill>
              </a:rPr>
              <a:t>است.</a:t>
            </a:r>
          </a:p>
          <a:p>
            <a:pPr algn="just" rtl="1">
              <a:buNone/>
            </a:pPr>
            <a:endParaRPr lang="en-US" sz="4000" b="1" dirty="0" smtClean="0"/>
          </a:p>
          <a:p>
            <a:pPr algn="just" rtl="1">
              <a:buNone/>
            </a:pPr>
            <a:r>
              <a:rPr lang="fa-IR" sz="4000" b="1" dirty="0" smtClean="0"/>
              <a:t>ب) قضیه </a:t>
            </a:r>
            <a:r>
              <a:rPr lang="fa-IR" sz="4000" b="1" dirty="0" err="1" smtClean="0"/>
              <a:t>سالبه</a:t>
            </a:r>
            <a:r>
              <a:rPr lang="en-US" sz="4000" b="1" dirty="0" smtClean="0"/>
              <a:t> </a:t>
            </a:r>
            <a:r>
              <a:rPr lang="fa-IR" sz="4000" b="1" dirty="0" smtClean="0"/>
              <a:t>: قضیه ای است که رابطه آن یک ف</a:t>
            </a:r>
            <a:r>
              <a:rPr lang="fa-IR" sz="4000" b="1" dirty="0"/>
              <a:t>ع</a:t>
            </a:r>
            <a:r>
              <a:rPr lang="fa-IR" sz="4000" b="1" dirty="0" smtClean="0"/>
              <a:t>ل منفی باشد و مطلبی را نفی کند. </a:t>
            </a:r>
          </a:p>
          <a:p>
            <a:pPr algn="just" rtl="1">
              <a:buNone/>
            </a:pPr>
            <a:r>
              <a:rPr lang="fa-IR" sz="4000" b="1" dirty="0">
                <a:solidFill>
                  <a:schemeClr val="accent5">
                    <a:lumMod val="75000"/>
                  </a:schemeClr>
                </a:solidFill>
              </a:rPr>
              <a:t>مثل: هوا گرم نیست.</a:t>
            </a:r>
            <a:endParaRPr lang="en-US" sz="4000" b="1" dirty="0">
              <a:solidFill>
                <a:schemeClr val="accent5">
                  <a:lumMod val="75000"/>
                </a:schemeClr>
              </a:solidFill>
            </a:endParaRPr>
          </a:p>
          <a:p>
            <a:endParaRPr lang="en-US" sz="4000" dirty="0"/>
          </a:p>
        </p:txBody>
      </p:sp>
      <p:sp>
        <p:nvSpPr>
          <p:cNvPr id="6" name="Slide Number Placeholder 5"/>
          <p:cNvSpPr>
            <a:spLocks noGrp="1"/>
          </p:cNvSpPr>
          <p:nvPr>
            <p:ph type="sldNum" sz="quarter" idx="12"/>
          </p:nvPr>
        </p:nvSpPr>
        <p:spPr/>
        <p:txBody>
          <a:bodyPr/>
          <a:lstStyle/>
          <a:p>
            <a:r>
              <a:rPr lang="fa-IR" dirty="0" smtClean="0"/>
              <a:t>104</a:t>
            </a:r>
            <a:endParaRPr lang="en-US" dirty="0"/>
          </a:p>
        </p:txBody>
      </p:sp>
    </p:spTree>
    <p:extLst>
      <p:ext uri="{BB962C8B-B14F-4D97-AF65-F5344CB8AC3E}">
        <p14:creationId xmlns:p14="http://schemas.microsoft.com/office/powerpoint/2010/main" val="2232182362"/>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نگهدارنده مکان شماره اسلاید 3"/>
          <p:cNvSpPr>
            <a:spLocks noGrp="1"/>
          </p:cNvSpPr>
          <p:nvPr>
            <p:ph type="sldNum" sz="quarter" idx="12"/>
          </p:nvPr>
        </p:nvSpPr>
        <p:spPr/>
        <p:txBody>
          <a:bodyPr/>
          <a:lstStyle/>
          <a:p>
            <a:r>
              <a:rPr lang="fa-IR" dirty="0" smtClean="0"/>
              <a:t>105</a:t>
            </a:r>
            <a:endParaRPr lang="en-US" dirty="0"/>
          </a:p>
        </p:txBody>
      </p:sp>
      <p:sp>
        <p:nvSpPr>
          <p:cNvPr id="5" name="TextBox 8"/>
          <p:cNvSpPr txBox="1"/>
          <p:nvPr/>
        </p:nvSpPr>
        <p:spPr>
          <a:xfrm>
            <a:off x="298448" y="1751462"/>
            <a:ext cx="7416824" cy="2554545"/>
          </a:xfrm>
          <a:prstGeom prst="rect">
            <a:avLst/>
          </a:prstGeom>
          <a:noFill/>
        </p:spPr>
        <p:txBody>
          <a:bodyPr wrap="square" rtlCol="0">
            <a:spAutoFit/>
          </a:bodyPr>
          <a:lstStyle/>
          <a:p>
            <a:pPr marL="742950" indent="-742950" algn="just" rtl="1">
              <a:buAutoNum type="arabicPeriod" startAt="2"/>
            </a:pPr>
            <a:r>
              <a:rPr lang="fa-IR" sz="4000" b="1" dirty="0" smtClean="0">
                <a:solidFill>
                  <a:srgbClr val="2F2B20"/>
                </a:solidFill>
              </a:rPr>
              <a:t>اقسام قضیه به اعتبار کمیت :</a:t>
            </a:r>
          </a:p>
          <a:p>
            <a:pPr marL="742950" indent="-742950" algn="just" rtl="1">
              <a:buAutoNum type="arabicPeriod" startAt="2"/>
            </a:pPr>
            <a:endParaRPr lang="fa-IR" sz="4000" b="1" dirty="0" smtClean="0">
              <a:solidFill>
                <a:srgbClr val="2F2B20"/>
              </a:solidFill>
            </a:endParaRPr>
          </a:p>
          <a:p>
            <a:pPr algn="just" rtl="1"/>
            <a:r>
              <a:rPr lang="fa-IR" sz="4000" b="1" dirty="0" smtClean="0">
                <a:solidFill>
                  <a:srgbClr val="2F2B20"/>
                </a:solidFill>
              </a:rPr>
              <a:t> </a:t>
            </a:r>
            <a:r>
              <a:rPr lang="fa-IR" sz="4000" b="1" dirty="0" err="1" smtClean="0">
                <a:solidFill>
                  <a:srgbClr val="2F2B20"/>
                </a:solidFill>
              </a:rPr>
              <a:t>شخصیه</a:t>
            </a:r>
            <a:r>
              <a:rPr lang="fa-IR" sz="4000" b="1" dirty="0" smtClean="0">
                <a:solidFill>
                  <a:srgbClr val="2F2B20"/>
                </a:solidFill>
              </a:rPr>
              <a:t> ، جزئیه و کلیه.</a:t>
            </a:r>
          </a:p>
          <a:p>
            <a:pPr algn="just" rtl="1"/>
            <a:endParaRPr lang="en-US" sz="4000" b="1" dirty="0" smtClean="0">
              <a:solidFill>
                <a:srgbClr val="2F2B20"/>
              </a:solidFill>
            </a:endParaRPr>
          </a:p>
        </p:txBody>
      </p:sp>
      <p:sp>
        <p:nvSpPr>
          <p:cNvPr id="7" name="TextBox 6"/>
          <p:cNvSpPr txBox="1"/>
          <p:nvPr/>
        </p:nvSpPr>
        <p:spPr>
          <a:xfrm>
            <a:off x="1214414" y="5286388"/>
            <a:ext cx="6500858" cy="369332"/>
          </a:xfrm>
          <a:prstGeom prst="rect">
            <a:avLst/>
          </a:prstGeom>
          <a:noFill/>
        </p:spPr>
        <p:txBody>
          <a:bodyPr wrap="square" rtlCol="0">
            <a:spAutoFit/>
          </a:bodyPr>
          <a:lstStyle/>
          <a:p>
            <a:endParaRPr lang="en-US" dirty="0">
              <a:solidFill>
                <a:srgbClr val="2F2B20"/>
              </a:solidFill>
            </a:endParaRPr>
          </a:p>
        </p:txBody>
      </p:sp>
    </p:spTree>
    <p:extLst>
      <p:ext uri="{BB962C8B-B14F-4D97-AF65-F5344CB8AC3E}">
        <p14:creationId xmlns:p14="http://schemas.microsoft.com/office/powerpoint/2010/main" val="17260076"/>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نگهدارنده مکان شماره اسلاید 3"/>
          <p:cNvSpPr>
            <a:spLocks noGrp="1"/>
          </p:cNvSpPr>
          <p:nvPr>
            <p:ph type="sldNum" sz="quarter" idx="12"/>
          </p:nvPr>
        </p:nvSpPr>
        <p:spPr/>
        <p:txBody>
          <a:bodyPr/>
          <a:lstStyle/>
          <a:p>
            <a:r>
              <a:rPr lang="fa-IR" dirty="0" smtClean="0"/>
              <a:t>106</a:t>
            </a:r>
            <a:endParaRPr lang="en-US" dirty="0"/>
          </a:p>
        </p:txBody>
      </p:sp>
      <p:sp>
        <p:nvSpPr>
          <p:cNvPr id="5" name="TextBox 8"/>
          <p:cNvSpPr txBox="1"/>
          <p:nvPr/>
        </p:nvSpPr>
        <p:spPr>
          <a:xfrm>
            <a:off x="613555" y="332656"/>
            <a:ext cx="7416824" cy="3170099"/>
          </a:xfrm>
          <a:prstGeom prst="rect">
            <a:avLst/>
          </a:prstGeom>
          <a:noFill/>
        </p:spPr>
        <p:txBody>
          <a:bodyPr wrap="square" rtlCol="0">
            <a:spAutoFit/>
          </a:bodyPr>
          <a:lstStyle/>
          <a:p>
            <a:pPr algn="just" rtl="1"/>
            <a:endParaRPr lang="en-US" sz="4000" b="1" dirty="0" smtClean="0">
              <a:solidFill>
                <a:srgbClr val="2F2B20"/>
              </a:solidFill>
            </a:endParaRPr>
          </a:p>
          <a:p>
            <a:pPr algn="just" rtl="1"/>
            <a:r>
              <a:rPr lang="fa-IR" sz="4000" b="1" dirty="0" smtClean="0">
                <a:solidFill>
                  <a:srgbClr val="2F2B20"/>
                </a:solidFill>
              </a:rPr>
              <a:t>الف) قضیه شخصیه: قضیه ای است که موضوع آن «اسم خاص» باشد. </a:t>
            </a:r>
          </a:p>
          <a:p>
            <a:pPr algn="just" rtl="1"/>
            <a:endParaRPr lang="fa-IR" sz="4000" b="1" dirty="0" smtClean="0">
              <a:solidFill>
                <a:srgbClr val="2F2B20"/>
              </a:solidFill>
            </a:endParaRPr>
          </a:p>
          <a:p>
            <a:pPr algn="just" rtl="1"/>
            <a:r>
              <a:rPr lang="fa-IR" sz="4000" b="1" dirty="0" smtClean="0">
                <a:solidFill>
                  <a:schemeClr val="accent5">
                    <a:lumMod val="75000"/>
                  </a:schemeClr>
                </a:solidFill>
              </a:rPr>
              <a:t>مثل: </a:t>
            </a:r>
            <a:r>
              <a:rPr lang="fa-IR" sz="4000" b="1" u="sng" dirty="0" smtClean="0">
                <a:solidFill>
                  <a:schemeClr val="accent5">
                    <a:lumMod val="75000"/>
                  </a:schemeClr>
                </a:solidFill>
              </a:rPr>
              <a:t>پرویز</a:t>
            </a:r>
            <a:r>
              <a:rPr lang="fa-IR" sz="4000" b="1" dirty="0" smtClean="0">
                <a:solidFill>
                  <a:schemeClr val="accent5">
                    <a:lumMod val="75000"/>
                  </a:schemeClr>
                </a:solidFill>
              </a:rPr>
              <a:t>، دانشمند است.</a:t>
            </a:r>
            <a:endParaRPr lang="en-US" sz="4000" b="1" dirty="0">
              <a:solidFill>
                <a:schemeClr val="accent5">
                  <a:lumMod val="75000"/>
                </a:schemeClr>
              </a:solidFill>
            </a:endParaRPr>
          </a:p>
        </p:txBody>
      </p:sp>
      <p:sp>
        <p:nvSpPr>
          <p:cNvPr id="7" name="TextBox 6"/>
          <p:cNvSpPr txBox="1"/>
          <p:nvPr/>
        </p:nvSpPr>
        <p:spPr>
          <a:xfrm>
            <a:off x="1214414" y="5286388"/>
            <a:ext cx="6500858" cy="369332"/>
          </a:xfrm>
          <a:prstGeom prst="rect">
            <a:avLst/>
          </a:prstGeom>
          <a:noFill/>
        </p:spPr>
        <p:txBody>
          <a:bodyPr wrap="square" rtlCol="0">
            <a:spAutoFit/>
          </a:bodyPr>
          <a:lstStyle/>
          <a:p>
            <a:endParaRPr lang="en-US" dirty="0">
              <a:solidFill>
                <a:srgbClr val="2F2B20"/>
              </a:solidFill>
            </a:endParaRPr>
          </a:p>
        </p:txBody>
      </p:sp>
      <p:sp>
        <p:nvSpPr>
          <p:cNvPr id="9" name="Rounded Rectangle 8"/>
          <p:cNvSpPr/>
          <p:nvPr/>
        </p:nvSpPr>
        <p:spPr>
          <a:xfrm>
            <a:off x="928662" y="4750615"/>
            <a:ext cx="6786610" cy="1071546"/>
          </a:xfrm>
          <a:prstGeom prst="roundRect">
            <a:avLst/>
          </a:prstGeom>
          <a:effectLst>
            <a:reflection blurRad="6350" stA="50000" endA="300" endPos="55500" dist="101600" dir="5400000" sy="-100000" algn="bl" rotWithShape="0"/>
            <a:softEdge rad="12700"/>
          </a:effectLst>
          <a:scene3d>
            <a:camera prst="perspective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sz="2800" b="1" u="sng" dirty="0" smtClean="0">
                <a:solidFill>
                  <a:srgbClr val="2F2B20"/>
                </a:solidFill>
              </a:rPr>
              <a:t>پرویز، </a:t>
            </a:r>
            <a:r>
              <a:rPr lang="fa-IR" sz="2800" b="1" dirty="0" smtClean="0">
                <a:solidFill>
                  <a:srgbClr val="2F2B20"/>
                </a:solidFill>
              </a:rPr>
              <a:t>موضوع قضیه و اسم خاص است.</a:t>
            </a:r>
            <a:endParaRPr lang="en-US" sz="2800" b="1" dirty="0" smtClean="0">
              <a:solidFill>
                <a:srgbClr val="2F2B20"/>
              </a:solidFill>
            </a:endParaRPr>
          </a:p>
        </p:txBody>
      </p:sp>
    </p:spTree>
    <p:extLst>
      <p:ext uri="{BB962C8B-B14F-4D97-AF65-F5344CB8AC3E}">
        <p14:creationId xmlns:p14="http://schemas.microsoft.com/office/powerpoint/2010/main" val="2066866223"/>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نگهدارنده مکان شماره اسلاید 3"/>
          <p:cNvSpPr>
            <a:spLocks noGrp="1"/>
          </p:cNvSpPr>
          <p:nvPr>
            <p:ph type="sldNum" sz="quarter" idx="12"/>
          </p:nvPr>
        </p:nvSpPr>
        <p:spPr/>
        <p:txBody>
          <a:bodyPr/>
          <a:lstStyle/>
          <a:p>
            <a:r>
              <a:rPr lang="fa-IR" dirty="0" smtClean="0"/>
              <a:t>107</a:t>
            </a:r>
            <a:endParaRPr lang="en-US" dirty="0"/>
          </a:p>
        </p:txBody>
      </p:sp>
      <p:sp>
        <p:nvSpPr>
          <p:cNvPr id="5" name="TextBox 11"/>
          <p:cNvSpPr txBox="1"/>
          <p:nvPr/>
        </p:nvSpPr>
        <p:spPr>
          <a:xfrm>
            <a:off x="467544" y="555803"/>
            <a:ext cx="7560839" cy="5016758"/>
          </a:xfrm>
          <a:prstGeom prst="rect">
            <a:avLst/>
          </a:prstGeom>
          <a:noFill/>
        </p:spPr>
        <p:txBody>
          <a:bodyPr wrap="square" rtlCol="0">
            <a:spAutoFit/>
          </a:bodyPr>
          <a:lstStyle/>
          <a:p>
            <a:pPr algn="just" rtl="1"/>
            <a:r>
              <a:rPr lang="fa-IR" sz="4000" b="1" dirty="0" smtClean="0">
                <a:solidFill>
                  <a:srgbClr val="2F2B20"/>
                </a:solidFill>
              </a:rPr>
              <a:t>ب) </a:t>
            </a:r>
            <a:r>
              <a:rPr lang="fa-IR" sz="4000" b="1" dirty="0" err="1" smtClean="0">
                <a:solidFill>
                  <a:srgbClr val="2F2B20"/>
                </a:solidFill>
              </a:rPr>
              <a:t>قضیۀ</a:t>
            </a:r>
            <a:r>
              <a:rPr lang="fa-IR" sz="4000" b="1" dirty="0" smtClean="0">
                <a:solidFill>
                  <a:srgbClr val="2F2B20"/>
                </a:solidFill>
              </a:rPr>
              <a:t> </a:t>
            </a:r>
            <a:r>
              <a:rPr lang="fa-IR" sz="4000" b="1" dirty="0" err="1" smtClean="0">
                <a:solidFill>
                  <a:srgbClr val="2F2B20"/>
                </a:solidFill>
              </a:rPr>
              <a:t>جزئیه</a:t>
            </a:r>
            <a:r>
              <a:rPr lang="fa-IR" sz="4000" b="1" dirty="0" smtClean="0">
                <a:solidFill>
                  <a:srgbClr val="2F2B20"/>
                </a:solidFill>
              </a:rPr>
              <a:t> : قضیه ای است که قبل از موضوع آن کلماتی از قبیل «بعضی، برخی و تعدادی» قرار گیرند.</a:t>
            </a:r>
          </a:p>
          <a:p>
            <a:pPr algn="just" rtl="1"/>
            <a:endParaRPr lang="fa-IR" sz="4000" b="1" dirty="0" smtClean="0">
              <a:solidFill>
                <a:srgbClr val="2F2B20"/>
              </a:solidFill>
            </a:endParaRPr>
          </a:p>
          <a:p>
            <a:pPr algn="just" rtl="1"/>
            <a:r>
              <a:rPr lang="fa-IR" sz="4000" b="1" dirty="0" smtClean="0">
                <a:solidFill>
                  <a:srgbClr val="2F2B20"/>
                </a:solidFill>
              </a:rPr>
              <a:t> مثال : </a:t>
            </a:r>
            <a:r>
              <a:rPr lang="fa-IR" sz="4000" b="1" dirty="0">
                <a:solidFill>
                  <a:schemeClr val="accent5">
                    <a:lumMod val="75000"/>
                  </a:schemeClr>
                </a:solidFill>
              </a:rPr>
              <a:t>بعضی انسانها نویسنده </a:t>
            </a:r>
            <a:r>
              <a:rPr lang="fa-IR" sz="4000" b="1" dirty="0" smtClean="0">
                <a:solidFill>
                  <a:schemeClr val="accent5">
                    <a:lumMod val="75000"/>
                  </a:schemeClr>
                </a:solidFill>
              </a:rPr>
              <a:t>هستند. </a:t>
            </a:r>
            <a:endParaRPr lang="fa-IR" sz="4000" b="1" dirty="0">
              <a:solidFill>
                <a:schemeClr val="accent5">
                  <a:lumMod val="75000"/>
                </a:schemeClr>
              </a:solidFill>
            </a:endParaRPr>
          </a:p>
          <a:p>
            <a:pPr algn="just" rtl="1"/>
            <a:r>
              <a:rPr lang="fa-IR" sz="4000" b="1" dirty="0" smtClean="0">
                <a:solidFill>
                  <a:srgbClr val="2F2B20"/>
                </a:solidFill>
              </a:rPr>
              <a:t>که «انسانها»، موضوع قضیه است و قبل از آن، کلمۀ «بعضی» قرار گرفته است.</a:t>
            </a:r>
          </a:p>
          <a:p>
            <a:pPr algn="just" rtl="1"/>
            <a:endParaRPr lang="en-US" sz="4000" b="1" dirty="0" smtClean="0">
              <a:solidFill>
                <a:srgbClr val="2F2B20"/>
              </a:solidFill>
            </a:endParaRPr>
          </a:p>
        </p:txBody>
      </p:sp>
    </p:spTree>
    <p:extLst>
      <p:ext uri="{BB962C8B-B14F-4D97-AF65-F5344CB8AC3E}">
        <p14:creationId xmlns:p14="http://schemas.microsoft.com/office/powerpoint/2010/main" val="3391843511"/>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نگهدارنده مکان شماره اسلاید 3"/>
          <p:cNvSpPr>
            <a:spLocks noGrp="1"/>
          </p:cNvSpPr>
          <p:nvPr>
            <p:ph type="sldNum" sz="quarter" idx="12"/>
          </p:nvPr>
        </p:nvSpPr>
        <p:spPr/>
        <p:txBody>
          <a:bodyPr/>
          <a:lstStyle/>
          <a:p>
            <a:r>
              <a:rPr lang="fa-IR" dirty="0" smtClean="0"/>
              <a:t>108</a:t>
            </a:r>
            <a:endParaRPr lang="en-US" dirty="0"/>
          </a:p>
        </p:txBody>
      </p:sp>
      <p:sp>
        <p:nvSpPr>
          <p:cNvPr id="5" name="TextBox 11"/>
          <p:cNvSpPr txBox="1"/>
          <p:nvPr/>
        </p:nvSpPr>
        <p:spPr>
          <a:xfrm>
            <a:off x="467544" y="555803"/>
            <a:ext cx="7560839" cy="5016758"/>
          </a:xfrm>
          <a:prstGeom prst="rect">
            <a:avLst/>
          </a:prstGeom>
          <a:noFill/>
        </p:spPr>
        <p:txBody>
          <a:bodyPr wrap="square" rtlCol="0">
            <a:spAutoFit/>
          </a:bodyPr>
          <a:lstStyle/>
          <a:p>
            <a:pPr algn="just" rtl="1"/>
            <a:endParaRPr lang="en-US" sz="4000" b="1" dirty="0" smtClean="0">
              <a:solidFill>
                <a:srgbClr val="2F2B20"/>
              </a:solidFill>
            </a:endParaRPr>
          </a:p>
          <a:p>
            <a:pPr algn="just" rtl="1"/>
            <a:r>
              <a:rPr lang="fa-IR" sz="4000" b="1" dirty="0" smtClean="0">
                <a:solidFill>
                  <a:srgbClr val="2F2B20"/>
                </a:solidFill>
              </a:rPr>
              <a:t>ج) قضیه کلیه : قضیه ای است که قبل از موضوع آن، کلماتی از قبیل همه، هر، هیچ و تمام قرار گیرد. </a:t>
            </a:r>
          </a:p>
          <a:p>
            <a:pPr algn="just" rtl="1"/>
            <a:endParaRPr lang="fa-IR" sz="4000" b="1" dirty="0">
              <a:solidFill>
                <a:srgbClr val="2F2B20"/>
              </a:solidFill>
            </a:endParaRPr>
          </a:p>
          <a:p>
            <a:pPr algn="just" rtl="1"/>
            <a:r>
              <a:rPr lang="fa-IR" sz="4000" b="1" dirty="0" smtClean="0">
                <a:solidFill>
                  <a:srgbClr val="2F2B20"/>
                </a:solidFill>
              </a:rPr>
              <a:t>مثال: </a:t>
            </a:r>
            <a:r>
              <a:rPr lang="fa-IR" sz="4000" b="1" dirty="0">
                <a:solidFill>
                  <a:schemeClr val="accent5">
                    <a:lumMod val="75000"/>
                  </a:schemeClr>
                </a:solidFill>
              </a:rPr>
              <a:t>هر انسانی فنا پذیر است. </a:t>
            </a:r>
          </a:p>
          <a:p>
            <a:pPr algn="just" rtl="1"/>
            <a:r>
              <a:rPr lang="fa-IR" sz="4000" b="1" dirty="0" smtClean="0">
                <a:solidFill>
                  <a:srgbClr val="2F2B20"/>
                </a:solidFill>
              </a:rPr>
              <a:t>که انسان، موضوع قضیه است و قبل از آن «هر» قرار گرفته است.</a:t>
            </a:r>
            <a:endParaRPr lang="en-US" sz="4000" b="1" dirty="0" smtClean="0">
              <a:solidFill>
                <a:srgbClr val="2F2B20"/>
              </a:solidFill>
            </a:endParaRPr>
          </a:p>
        </p:txBody>
      </p:sp>
    </p:spTree>
    <p:extLst>
      <p:ext uri="{BB962C8B-B14F-4D97-AF65-F5344CB8AC3E}">
        <p14:creationId xmlns:p14="http://schemas.microsoft.com/office/powerpoint/2010/main" val="1441844854"/>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109</a:t>
            </a:r>
            <a:endParaRPr lang="en-US" dirty="0"/>
          </a:p>
        </p:txBody>
      </p:sp>
      <p:sp>
        <p:nvSpPr>
          <p:cNvPr id="5" name="Rounded Rectangle 4"/>
          <p:cNvSpPr/>
          <p:nvPr/>
        </p:nvSpPr>
        <p:spPr>
          <a:xfrm>
            <a:off x="464299" y="3919106"/>
            <a:ext cx="7643866" cy="1728192"/>
          </a:xfrm>
          <a:prstGeom prst="round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fa-IR" sz="2800" b="1" dirty="0" smtClean="0">
                <a:solidFill>
                  <a:schemeClr val="accent6">
                    <a:lumMod val="50000"/>
                  </a:schemeClr>
                </a:solidFill>
              </a:rPr>
              <a:t>نکات مهم : سور قضیه: سور قضیه، بیانگر کمیت قضیه (جزئی و کلی بودن و رابطه قضیه)، بیانگر کیفیت (موجبه و سالبه بودن) آن است.</a:t>
            </a:r>
            <a:endParaRPr lang="en-US" sz="2800" b="1" dirty="0">
              <a:solidFill>
                <a:schemeClr val="accent6">
                  <a:lumMod val="50000"/>
                </a:schemeClr>
              </a:solidFill>
            </a:endParaRPr>
          </a:p>
        </p:txBody>
      </p:sp>
      <p:sp>
        <p:nvSpPr>
          <p:cNvPr id="6" name="Rectangle 5"/>
          <p:cNvSpPr/>
          <p:nvPr/>
        </p:nvSpPr>
        <p:spPr>
          <a:xfrm>
            <a:off x="357158" y="615228"/>
            <a:ext cx="7858148" cy="2554545"/>
          </a:xfrm>
          <a:prstGeom prst="rect">
            <a:avLst/>
          </a:prstGeom>
        </p:spPr>
        <p:txBody>
          <a:bodyPr wrap="square">
            <a:spAutoFit/>
          </a:bodyPr>
          <a:lstStyle/>
          <a:p>
            <a:pPr algn="ctr" rtl="1"/>
            <a:r>
              <a:rPr lang="fa-IR" sz="4000" b="1" dirty="0" smtClean="0">
                <a:solidFill>
                  <a:schemeClr val="accent5">
                    <a:lumMod val="50000"/>
                  </a:schemeClr>
                </a:solidFill>
              </a:rPr>
              <a:t>سور قضیه</a:t>
            </a:r>
          </a:p>
          <a:p>
            <a:pPr algn="ctr" rtl="1"/>
            <a:r>
              <a:rPr lang="fa-IR" sz="4000" b="1" dirty="0" smtClean="0">
                <a:solidFill>
                  <a:srgbClr val="2F2B20"/>
                </a:solidFill>
              </a:rPr>
              <a:t> کلمات «هر»، «همه»، «هیچ» و نیز کلمات «بعضی»، «برخی» و مانند آن را اصطلاحاً سورقضیه گویند.</a:t>
            </a:r>
            <a:endParaRPr lang="en-US" sz="4000" b="1" dirty="0" smtClean="0">
              <a:solidFill>
                <a:srgbClr val="2F2B20"/>
              </a:solidFill>
            </a:endParaRPr>
          </a:p>
        </p:txBody>
      </p:sp>
    </p:spTree>
    <p:extLst>
      <p:ext uri="{BB962C8B-B14F-4D97-AF65-F5344CB8AC3E}">
        <p14:creationId xmlns:p14="http://schemas.microsoft.com/office/powerpoint/2010/main" val="151435460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dirty="0" smtClean="0"/>
              <a:t>110</a:t>
            </a:r>
            <a:endParaRPr lang="en-US" dirty="0"/>
          </a:p>
        </p:txBody>
      </p:sp>
      <p:sp>
        <p:nvSpPr>
          <p:cNvPr id="10" name="TextBox 9"/>
          <p:cNvSpPr txBox="1"/>
          <p:nvPr/>
        </p:nvSpPr>
        <p:spPr>
          <a:xfrm>
            <a:off x="683568" y="1052736"/>
            <a:ext cx="6912767" cy="2862322"/>
          </a:xfrm>
          <a:prstGeom prst="rect">
            <a:avLst/>
          </a:prstGeom>
          <a:noFill/>
        </p:spPr>
        <p:txBody>
          <a:bodyPr wrap="square" rtlCol="0">
            <a:spAutoFit/>
          </a:bodyPr>
          <a:lstStyle/>
          <a:p>
            <a:pPr algn="just" rtl="1"/>
            <a:r>
              <a:rPr lang="fa-IR" sz="3600" b="1" dirty="0" smtClean="0">
                <a:solidFill>
                  <a:srgbClr val="2F2B20"/>
                </a:solidFill>
              </a:rPr>
              <a:t>۳.  </a:t>
            </a:r>
            <a:r>
              <a:rPr lang="fa-IR" sz="3600" b="1" dirty="0" err="1" smtClean="0">
                <a:solidFill>
                  <a:srgbClr val="2F2B20"/>
                </a:solidFill>
              </a:rPr>
              <a:t>قضایای</a:t>
            </a:r>
            <a:r>
              <a:rPr lang="fa-IR" sz="3600" b="1" dirty="0" smtClean="0">
                <a:solidFill>
                  <a:srgbClr val="2F2B20"/>
                </a:solidFill>
              </a:rPr>
              <a:t> چهارگانه یا محصورات اربعه:</a:t>
            </a:r>
          </a:p>
          <a:p>
            <a:pPr algn="just" rtl="1"/>
            <a:endParaRPr lang="fa-IR" sz="3600" b="1" dirty="0">
              <a:solidFill>
                <a:srgbClr val="2F2B20"/>
              </a:solidFill>
            </a:endParaRPr>
          </a:p>
          <a:p>
            <a:pPr algn="just" rtl="1"/>
            <a:r>
              <a:rPr lang="fa-IR" sz="3600" b="1" dirty="0" smtClean="0">
                <a:solidFill>
                  <a:srgbClr val="2F2B20"/>
                </a:solidFill>
              </a:rPr>
              <a:t> قضایایی هستند که از ترکیب قضایای «موجبه و سالبه» با قضایای «جزئیه و کلیه» به وجود می آیند.</a:t>
            </a:r>
            <a:endParaRPr lang="en-US" sz="3600" b="1" dirty="0" smtClean="0">
              <a:solidFill>
                <a:srgbClr val="2F2B20"/>
              </a:solidFill>
            </a:endParaRPr>
          </a:p>
        </p:txBody>
      </p:sp>
    </p:spTree>
    <p:extLst>
      <p:ext uri="{BB962C8B-B14F-4D97-AF65-F5344CB8AC3E}">
        <p14:creationId xmlns:p14="http://schemas.microsoft.com/office/powerpoint/2010/main" val="4083626599"/>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dirty="0" smtClean="0"/>
              <a:t>111</a:t>
            </a:r>
            <a:endParaRPr lang="en-US" dirty="0"/>
          </a:p>
        </p:txBody>
      </p:sp>
      <p:sp>
        <p:nvSpPr>
          <p:cNvPr id="7" name="Rectangle 6"/>
          <p:cNvSpPr/>
          <p:nvPr/>
        </p:nvSpPr>
        <p:spPr>
          <a:xfrm>
            <a:off x="395536" y="260648"/>
            <a:ext cx="7632848" cy="5632311"/>
          </a:xfrm>
          <a:prstGeom prst="rect">
            <a:avLst/>
          </a:prstGeom>
        </p:spPr>
        <p:txBody>
          <a:bodyPr wrap="square">
            <a:spAutoFit/>
          </a:bodyPr>
          <a:lstStyle/>
          <a:p>
            <a:pPr algn="just" rtl="1"/>
            <a:r>
              <a:rPr lang="fa-IR" sz="4000" b="1" dirty="0" smtClean="0">
                <a:solidFill>
                  <a:srgbClr val="2F2B20"/>
                </a:solidFill>
              </a:rPr>
              <a:t>الف) </a:t>
            </a:r>
            <a:r>
              <a:rPr lang="fa-IR" sz="4000" b="1" dirty="0" err="1" smtClean="0">
                <a:solidFill>
                  <a:srgbClr val="2F2B20"/>
                </a:solidFill>
              </a:rPr>
              <a:t>موجبۀ</a:t>
            </a:r>
            <a:r>
              <a:rPr lang="fa-IR" sz="4000" b="1" dirty="0" smtClean="0">
                <a:solidFill>
                  <a:srgbClr val="2F2B20"/>
                </a:solidFill>
              </a:rPr>
              <a:t> کلیه : قضیه ای است که  «سور» آن، «هر» و رابطه آن فعل مثبت باشد. </a:t>
            </a:r>
          </a:p>
          <a:p>
            <a:pPr algn="just" rtl="1"/>
            <a:r>
              <a:rPr lang="fa-IR" sz="4000" b="1" dirty="0" smtClean="0">
                <a:solidFill>
                  <a:srgbClr val="2F2B20"/>
                </a:solidFill>
              </a:rPr>
              <a:t>مثل: </a:t>
            </a:r>
            <a:r>
              <a:rPr lang="fa-IR" sz="4000" b="1" u="sng" dirty="0" smtClean="0">
                <a:solidFill>
                  <a:srgbClr val="2F2B20"/>
                </a:solidFill>
              </a:rPr>
              <a:t>هر</a:t>
            </a:r>
            <a:r>
              <a:rPr lang="fa-IR" sz="4000" b="1" dirty="0" smtClean="0">
                <a:solidFill>
                  <a:srgbClr val="2F2B20"/>
                </a:solidFill>
              </a:rPr>
              <a:t> انسانی فانی </a:t>
            </a:r>
            <a:r>
              <a:rPr lang="fa-IR" sz="4000" b="1" u="sng" dirty="0" smtClean="0">
                <a:solidFill>
                  <a:srgbClr val="2F2B20"/>
                </a:solidFill>
              </a:rPr>
              <a:t>است.</a:t>
            </a:r>
          </a:p>
          <a:p>
            <a:pPr algn="just" rtl="1"/>
            <a:endParaRPr lang="en-US" sz="4000" b="1" dirty="0" smtClean="0">
              <a:solidFill>
                <a:srgbClr val="2F2B20"/>
              </a:solidFill>
            </a:endParaRPr>
          </a:p>
          <a:p>
            <a:pPr algn="just" rtl="1"/>
            <a:r>
              <a:rPr lang="fa-IR" sz="4000" b="1" dirty="0" smtClean="0">
                <a:solidFill>
                  <a:srgbClr val="2F2B20"/>
                </a:solidFill>
              </a:rPr>
              <a:t>ب) </a:t>
            </a:r>
            <a:r>
              <a:rPr lang="fa-IR" sz="4000" b="1" dirty="0" err="1" smtClean="0">
                <a:solidFill>
                  <a:srgbClr val="2F2B20"/>
                </a:solidFill>
              </a:rPr>
              <a:t>موجبۀ</a:t>
            </a:r>
            <a:r>
              <a:rPr lang="fa-IR" sz="4000" b="1" dirty="0" smtClean="0">
                <a:solidFill>
                  <a:srgbClr val="2F2B20"/>
                </a:solidFill>
              </a:rPr>
              <a:t> </a:t>
            </a:r>
            <a:r>
              <a:rPr lang="fa-IR" sz="4000" b="1" dirty="0" err="1" smtClean="0">
                <a:solidFill>
                  <a:srgbClr val="2F2B20"/>
                </a:solidFill>
              </a:rPr>
              <a:t>جزئیه</a:t>
            </a:r>
            <a:r>
              <a:rPr lang="fa-IR" sz="4000" b="1" dirty="0" smtClean="0">
                <a:solidFill>
                  <a:srgbClr val="2F2B20"/>
                </a:solidFill>
              </a:rPr>
              <a:t> : قضیه ای است که «سور» آن «بعضی» و رابطه آن فعل مثبت می باشد.</a:t>
            </a:r>
          </a:p>
          <a:p>
            <a:pPr algn="just" rtl="1"/>
            <a:r>
              <a:rPr lang="fa-IR" sz="4000" b="1" dirty="0" smtClean="0">
                <a:solidFill>
                  <a:srgbClr val="2F2B20"/>
                </a:solidFill>
              </a:rPr>
              <a:t>مثل: </a:t>
            </a:r>
            <a:r>
              <a:rPr lang="fa-IR" sz="4000" b="1" u="sng" dirty="0" smtClean="0">
                <a:solidFill>
                  <a:srgbClr val="2F2B20"/>
                </a:solidFill>
              </a:rPr>
              <a:t>بعضی </a:t>
            </a:r>
            <a:r>
              <a:rPr lang="fa-IR" sz="4000" b="1" dirty="0" smtClean="0">
                <a:solidFill>
                  <a:srgbClr val="2F2B20"/>
                </a:solidFill>
              </a:rPr>
              <a:t>انسانها نویسنده </a:t>
            </a:r>
            <a:r>
              <a:rPr lang="fa-IR" sz="4000" b="1" u="sng" dirty="0" smtClean="0">
                <a:solidFill>
                  <a:srgbClr val="2F2B20"/>
                </a:solidFill>
              </a:rPr>
              <a:t>هستند.</a:t>
            </a:r>
            <a:endParaRPr lang="en-US" sz="4000" b="1" dirty="0">
              <a:solidFill>
                <a:srgbClr val="2F2B20"/>
              </a:solidFill>
            </a:endParaRPr>
          </a:p>
        </p:txBody>
      </p:sp>
    </p:spTree>
    <p:extLst>
      <p:ext uri="{BB962C8B-B14F-4D97-AF65-F5344CB8AC3E}">
        <p14:creationId xmlns:p14="http://schemas.microsoft.com/office/powerpoint/2010/main" val="3805643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13</a:t>
            </a:r>
            <a:endParaRPr lang="en-US" dirty="0"/>
          </a:p>
        </p:txBody>
      </p:sp>
      <p:sp>
        <p:nvSpPr>
          <p:cNvPr id="5" name="TextBox 4"/>
          <p:cNvSpPr txBox="1"/>
          <p:nvPr/>
        </p:nvSpPr>
        <p:spPr>
          <a:xfrm>
            <a:off x="716320" y="1344825"/>
            <a:ext cx="7200800" cy="4801314"/>
          </a:xfrm>
          <a:prstGeom prst="rect">
            <a:avLst/>
          </a:prstGeom>
          <a:noFill/>
        </p:spPr>
        <p:txBody>
          <a:bodyPr wrap="square" rtlCol="0">
            <a:spAutoFit/>
          </a:bodyPr>
          <a:lstStyle/>
          <a:p>
            <a:pPr algn="just" rtl="1"/>
            <a:r>
              <a:rPr lang="fa-IR" sz="3400" b="1" dirty="0" smtClean="0"/>
              <a:t>اگر چیزی در عالم هستی باشد و تصویری از آن به ذهن عالم  بیاید از آن به علم حصولی تعبیر می شود .علم حصولی در حقیقت تصویر ذهنی موارد خارجی است </a:t>
            </a:r>
          </a:p>
          <a:p>
            <a:pPr algn="just" rtl="1"/>
            <a:r>
              <a:rPr lang="fa-IR" sz="3400" b="1" dirty="0" smtClean="0"/>
              <a:t>      </a:t>
            </a:r>
          </a:p>
          <a:p>
            <a:pPr algn="just" rtl="1"/>
            <a:r>
              <a:rPr lang="fa-IR" sz="3400" b="1" dirty="0" smtClean="0"/>
              <a:t> مثال : دیدن یک میز و آمدن تصویری از آن به ذهن ما.</a:t>
            </a:r>
          </a:p>
          <a:p>
            <a:pPr algn="just" rtl="1"/>
            <a:r>
              <a:rPr lang="fa-IR" sz="3400" b="1" dirty="0" smtClean="0"/>
              <a:t> در منطق علم حصولی مورد نظر است و به دو قسمت تصور و تصدیق تقسیم می شود. </a:t>
            </a:r>
            <a:endParaRPr lang="en-US" sz="3400" b="1" dirty="0"/>
          </a:p>
        </p:txBody>
      </p:sp>
      <p:sp>
        <p:nvSpPr>
          <p:cNvPr id="7" name="TextBox 6"/>
          <p:cNvSpPr txBox="1"/>
          <p:nvPr/>
        </p:nvSpPr>
        <p:spPr>
          <a:xfrm>
            <a:off x="692276" y="188640"/>
            <a:ext cx="7416824" cy="1754326"/>
          </a:xfrm>
          <a:prstGeom prst="rect">
            <a:avLst/>
          </a:prstGeom>
          <a:noFill/>
        </p:spPr>
        <p:txBody>
          <a:bodyPr wrap="square" rtlCol="1">
            <a:spAutoFit/>
          </a:bodyPr>
          <a:lstStyle/>
          <a:p>
            <a:pPr algn="ctr" rtl="1"/>
            <a:r>
              <a:rPr lang="fa-IR" sz="5400" dirty="0" smtClean="0"/>
              <a:t>ب ) علم </a:t>
            </a:r>
            <a:r>
              <a:rPr lang="fa-IR" sz="5400" dirty="0"/>
              <a:t>حصولی </a:t>
            </a:r>
          </a:p>
          <a:p>
            <a:pPr algn="ctr"/>
            <a:endParaRPr lang="fa-IR" sz="5400" dirty="0"/>
          </a:p>
        </p:txBody>
      </p:sp>
    </p:spTree>
    <p:extLst>
      <p:ext uri="{BB962C8B-B14F-4D97-AF65-F5344CB8AC3E}">
        <p14:creationId xmlns:p14="http://schemas.microsoft.com/office/powerpoint/2010/main" val="4239404425"/>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112</a:t>
            </a:r>
            <a:endParaRPr lang="en-US" dirty="0"/>
          </a:p>
        </p:txBody>
      </p:sp>
      <p:sp>
        <p:nvSpPr>
          <p:cNvPr id="29697" name="Rectangle 1"/>
          <p:cNvSpPr>
            <a:spLocks noChangeArrowheads="1"/>
          </p:cNvSpPr>
          <p:nvPr/>
        </p:nvSpPr>
        <p:spPr bwMode="auto">
          <a:xfrm>
            <a:off x="539552" y="609600"/>
            <a:ext cx="728205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1" fontAlgn="base">
              <a:spcBef>
                <a:spcPct val="0"/>
              </a:spcBef>
              <a:spcAft>
                <a:spcPct val="0"/>
              </a:spcAft>
            </a:pPr>
            <a:r>
              <a:rPr lang="fa-IR" sz="4000" b="1" dirty="0" smtClean="0">
                <a:solidFill>
                  <a:srgbClr val="2F2B20"/>
                </a:solidFill>
                <a:latin typeface="Arial" pitchFamily="34" charset="0"/>
                <a:ea typeface="Calibri" pitchFamily="34" charset="0"/>
                <a:cs typeface="B Lotus" pitchFamily="2" charset="-78"/>
              </a:rPr>
              <a:t>ج) سالبۀ کلیه: قضیه ای است «سور» آن «هیچ» و رابطه آن یک فعل منفی است.</a:t>
            </a:r>
          </a:p>
          <a:p>
            <a:pPr algn="just" rtl="1" fontAlgn="base">
              <a:spcBef>
                <a:spcPct val="0"/>
              </a:spcBef>
              <a:spcAft>
                <a:spcPct val="0"/>
              </a:spcAft>
            </a:pPr>
            <a:endParaRPr lang="fa-IR" sz="4000" b="1" dirty="0" smtClean="0">
              <a:solidFill>
                <a:srgbClr val="2F2B20"/>
              </a:solidFill>
              <a:latin typeface="Arial" pitchFamily="34" charset="0"/>
              <a:ea typeface="Calibri" pitchFamily="34" charset="0"/>
              <a:cs typeface="B Lotus" pitchFamily="2" charset="-78"/>
            </a:endParaRPr>
          </a:p>
          <a:p>
            <a:pPr algn="just" rtl="1" fontAlgn="base">
              <a:spcBef>
                <a:spcPct val="0"/>
              </a:spcBef>
              <a:spcAft>
                <a:spcPct val="0"/>
              </a:spcAft>
            </a:pPr>
            <a:r>
              <a:rPr lang="fa-IR" sz="4000" b="1" dirty="0" smtClean="0">
                <a:solidFill>
                  <a:srgbClr val="2F2B20"/>
                </a:solidFill>
                <a:latin typeface="Arial" pitchFamily="34" charset="0"/>
                <a:ea typeface="Calibri" pitchFamily="34" charset="0"/>
                <a:cs typeface="B Lotus" pitchFamily="2" charset="-78"/>
              </a:rPr>
              <a:t>مثل: </a:t>
            </a:r>
            <a:r>
              <a:rPr lang="fa-IR" sz="4000" b="1" u="sng" dirty="0" smtClean="0">
                <a:solidFill>
                  <a:srgbClr val="2F2B20"/>
                </a:solidFill>
                <a:latin typeface="Arial" pitchFamily="34" charset="0"/>
                <a:ea typeface="Calibri" pitchFamily="34" charset="0"/>
                <a:cs typeface="B Lotus" pitchFamily="2" charset="-78"/>
              </a:rPr>
              <a:t>هیچ</a:t>
            </a:r>
            <a:r>
              <a:rPr lang="fa-IR" sz="4000" b="1" dirty="0" smtClean="0">
                <a:solidFill>
                  <a:srgbClr val="2F2B20"/>
                </a:solidFill>
                <a:latin typeface="Arial" pitchFamily="34" charset="0"/>
                <a:ea typeface="Calibri" pitchFamily="34" charset="0"/>
                <a:cs typeface="B Lotus" pitchFamily="2" charset="-78"/>
              </a:rPr>
              <a:t> انسانی سنگ </a:t>
            </a:r>
            <a:r>
              <a:rPr lang="fa-IR" sz="4000" b="1" u="sng" dirty="0" smtClean="0">
                <a:solidFill>
                  <a:srgbClr val="2F2B20"/>
                </a:solidFill>
                <a:latin typeface="Arial" pitchFamily="34" charset="0"/>
                <a:ea typeface="Calibri" pitchFamily="34" charset="0"/>
                <a:cs typeface="B Lotus" pitchFamily="2" charset="-78"/>
              </a:rPr>
              <a:t>نیست.</a:t>
            </a:r>
          </a:p>
          <a:p>
            <a:pPr algn="just" rtl="1" fontAlgn="base">
              <a:spcBef>
                <a:spcPct val="0"/>
              </a:spcBef>
              <a:spcAft>
                <a:spcPct val="0"/>
              </a:spcAft>
            </a:pPr>
            <a:endParaRPr lang="en-US" sz="4000" b="1" dirty="0" smtClean="0">
              <a:solidFill>
                <a:srgbClr val="2F2B20"/>
              </a:solidFill>
              <a:latin typeface="Arial" pitchFamily="34" charset="0"/>
              <a:cs typeface="Arial" pitchFamily="34" charset="0"/>
            </a:endParaRPr>
          </a:p>
          <a:p>
            <a:pPr algn="just" rtl="1" eaLnBrk="0" fontAlgn="base" hangingPunct="0">
              <a:spcBef>
                <a:spcPct val="0"/>
              </a:spcBef>
              <a:spcAft>
                <a:spcPct val="0"/>
              </a:spcAft>
            </a:pPr>
            <a:r>
              <a:rPr lang="fa-IR" sz="4000" b="1" dirty="0" smtClean="0">
                <a:solidFill>
                  <a:srgbClr val="2F2B20"/>
                </a:solidFill>
                <a:latin typeface="Arial" pitchFamily="34" charset="0"/>
                <a:ea typeface="Calibri" pitchFamily="34" charset="0"/>
                <a:cs typeface="B Lotus" pitchFamily="2" charset="-78"/>
              </a:rPr>
              <a:t>د) سالبۀ جزئیه: قضیه ای است که «سور» آن «بعضی» و رابطۀ آن یک فعل منفی است. </a:t>
            </a:r>
          </a:p>
          <a:p>
            <a:pPr algn="just" rtl="1" eaLnBrk="0" fontAlgn="base" hangingPunct="0">
              <a:spcBef>
                <a:spcPct val="0"/>
              </a:spcBef>
              <a:spcAft>
                <a:spcPct val="0"/>
              </a:spcAft>
            </a:pPr>
            <a:endParaRPr lang="fa-IR" sz="4000" b="1" dirty="0" smtClean="0">
              <a:solidFill>
                <a:srgbClr val="2F2B20"/>
              </a:solidFill>
              <a:latin typeface="Arial" pitchFamily="34" charset="0"/>
              <a:ea typeface="Calibri" pitchFamily="34" charset="0"/>
              <a:cs typeface="B Lotus" pitchFamily="2" charset="-78"/>
            </a:endParaRPr>
          </a:p>
          <a:p>
            <a:pPr algn="just" rtl="1" eaLnBrk="0" fontAlgn="base" hangingPunct="0">
              <a:spcBef>
                <a:spcPct val="0"/>
              </a:spcBef>
              <a:spcAft>
                <a:spcPct val="0"/>
              </a:spcAft>
            </a:pPr>
            <a:r>
              <a:rPr lang="fa-IR" sz="4000" b="1" dirty="0" smtClean="0">
                <a:solidFill>
                  <a:srgbClr val="2F2B20"/>
                </a:solidFill>
                <a:latin typeface="Arial" pitchFamily="34" charset="0"/>
                <a:ea typeface="Calibri" pitchFamily="34" charset="0"/>
                <a:cs typeface="B Lotus" pitchFamily="2" charset="-78"/>
              </a:rPr>
              <a:t>مثل: </a:t>
            </a:r>
            <a:r>
              <a:rPr lang="fa-IR" sz="4000" b="1" u="sng" dirty="0" smtClean="0">
                <a:solidFill>
                  <a:srgbClr val="2F2B20"/>
                </a:solidFill>
                <a:latin typeface="Arial" pitchFamily="34" charset="0"/>
                <a:ea typeface="Calibri" pitchFamily="34" charset="0"/>
                <a:cs typeface="B Lotus" pitchFamily="2" charset="-78"/>
              </a:rPr>
              <a:t>بعضی</a:t>
            </a:r>
            <a:r>
              <a:rPr lang="fa-IR" sz="4000" b="1" dirty="0" smtClean="0">
                <a:solidFill>
                  <a:srgbClr val="2F2B20"/>
                </a:solidFill>
                <a:latin typeface="Arial" pitchFamily="34" charset="0"/>
                <a:ea typeface="Calibri" pitchFamily="34" charset="0"/>
                <a:cs typeface="B Lotus" pitchFamily="2" charset="-78"/>
              </a:rPr>
              <a:t> انسانها نویسنده </a:t>
            </a:r>
            <a:r>
              <a:rPr lang="fa-IR" sz="4000" b="1" u="sng" dirty="0" smtClean="0">
                <a:solidFill>
                  <a:srgbClr val="2F2B20"/>
                </a:solidFill>
                <a:latin typeface="Arial" pitchFamily="34" charset="0"/>
                <a:ea typeface="Calibri" pitchFamily="34" charset="0"/>
                <a:cs typeface="B Lotus" pitchFamily="2" charset="-78"/>
              </a:rPr>
              <a:t>نیستند.</a:t>
            </a:r>
          </a:p>
        </p:txBody>
      </p:sp>
    </p:spTree>
    <p:extLst>
      <p:ext uri="{BB962C8B-B14F-4D97-AF65-F5344CB8AC3E}">
        <p14:creationId xmlns:p14="http://schemas.microsoft.com/office/powerpoint/2010/main" val="905610804"/>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dirty="0" smtClean="0"/>
              <a:t>113</a:t>
            </a:r>
            <a:endParaRPr lang="en-US" dirty="0"/>
          </a:p>
        </p:txBody>
      </p:sp>
      <p:sp>
        <p:nvSpPr>
          <p:cNvPr id="7" name="TextBox 6"/>
          <p:cNvSpPr txBox="1"/>
          <p:nvPr/>
        </p:nvSpPr>
        <p:spPr>
          <a:xfrm>
            <a:off x="279505" y="404664"/>
            <a:ext cx="8064896" cy="923330"/>
          </a:xfrm>
          <a:prstGeom prst="rect">
            <a:avLst/>
          </a:prstGeom>
          <a:noFill/>
        </p:spPr>
        <p:txBody>
          <a:bodyPr wrap="square" rtlCol="0">
            <a:spAutoFit/>
          </a:bodyPr>
          <a:lstStyle/>
          <a:p>
            <a:pPr algn="ctr" rtl="1"/>
            <a:r>
              <a:rPr lang="fa-IR" sz="5400" b="1" dirty="0" smtClean="0">
                <a:solidFill>
                  <a:schemeClr val="bg2">
                    <a:lumMod val="50000"/>
                  </a:schemeClr>
                </a:solidFill>
              </a:rPr>
              <a:t>باب پنجم: حجت (استدلال)</a:t>
            </a:r>
            <a:endParaRPr lang="en-US" sz="5400" b="1" dirty="0" smtClean="0">
              <a:solidFill>
                <a:schemeClr val="bg2">
                  <a:lumMod val="50000"/>
                </a:schemeClr>
              </a:solidFill>
            </a:endParaRPr>
          </a:p>
        </p:txBody>
      </p:sp>
      <p:sp>
        <p:nvSpPr>
          <p:cNvPr id="13" name="TextBox 12"/>
          <p:cNvSpPr txBox="1"/>
          <p:nvPr/>
        </p:nvSpPr>
        <p:spPr>
          <a:xfrm>
            <a:off x="279504" y="1692483"/>
            <a:ext cx="8468959" cy="5078313"/>
          </a:xfrm>
          <a:prstGeom prst="rect">
            <a:avLst/>
          </a:prstGeom>
          <a:noFill/>
        </p:spPr>
        <p:txBody>
          <a:bodyPr wrap="square" rtlCol="1">
            <a:spAutoFit/>
          </a:bodyPr>
          <a:lstStyle/>
          <a:p>
            <a:pPr algn="just" rtl="1"/>
            <a:r>
              <a:rPr lang="fa-IR" sz="3600" b="1" dirty="0" smtClean="0">
                <a:solidFill>
                  <a:srgbClr val="2F2B20"/>
                </a:solidFill>
              </a:rPr>
              <a:t>بحث از قضایا، مقدمه ای است برای حجت، هرکس در زندگی روزمره برای سخن گفتن و استدلال کردن از جمله ها(قضیه) کمک می گیرد. آنها را به هم می پیوندد و بدین وسیله مقصود خود را بیان می کند و هدف خود را به اثبات می رساند. </a:t>
            </a:r>
            <a:endParaRPr lang="fa-IR" sz="3600" b="1" dirty="0" smtClean="0">
              <a:solidFill>
                <a:srgbClr val="2F2B20"/>
              </a:solidFill>
            </a:endParaRPr>
          </a:p>
          <a:p>
            <a:pPr algn="just" rtl="1"/>
            <a:endParaRPr lang="fa-IR" sz="3600" b="1" dirty="0">
              <a:solidFill>
                <a:srgbClr val="2F2B20"/>
              </a:solidFill>
            </a:endParaRPr>
          </a:p>
          <a:p>
            <a:pPr algn="just" rtl="1"/>
            <a:r>
              <a:rPr lang="fa-IR" sz="3600" b="1" dirty="0" smtClean="0">
                <a:solidFill>
                  <a:srgbClr val="2F2B20"/>
                </a:solidFill>
              </a:rPr>
              <a:t>همین </a:t>
            </a:r>
            <a:r>
              <a:rPr lang="fa-IR" sz="3600" b="1" dirty="0" smtClean="0">
                <a:solidFill>
                  <a:srgbClr val="2F2B20"/>
                </a:solidFill>
              </a:rPr>
              <a:t>تلاش و کوشش است که درمنطق «حجت یا استدلال» نام گرفته است.</a:t>
            </a:r>
            <a:endParaRPr lang="en-US" sz="3600" b="1" dirty="0" smtClean="0">
              <a:solidFill>
                <a:srgbClr val="2F2B20"/>
              </a:solidFill>
            </a:endParaRPr>
          </a:p>
          <a:p>
            <a:pPr algn="just" rtl="1"/>
            <a:endParaRPr lang="fa-IR" sz="3600" b="1" dirty="0">
              <a:solidFill>
                <a:srgbClr val="2F2B20"/>
              </a:solidFill>
            </a:endParaRPr>
          </a:p>
        </p:txBody>
      </p:sp>
    </p:spTree>
    <p:extLst>
      <p:ext uri="{BB962C8B-B14F-4D97-AF65-F5344CB8AC3E}">
        <p14:creationId xmlns:p14="http://schemas.microsoft.com/office/powerpoint/2010/main" val="2131109663"/>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dirty="0" smtClean="0"/>
              <a:t>114</a:t>
            </a:r>
            <a:endParaRPr lang="en-US" dirty="0"/>
          </a:p>
        </p:txBody>
      </p:sp>
      <p:sp>
        <p:nvSpPr>
          <p:cNvPr id="7" name="TextBox 6"/>
          <p:cNvSpPr txBox="1"/>
          <p:nvPr/>
        </p:nvSpPr>
        <p:spPr>
          <a:xfrm>
            <a:off x="539552" y="1155174"/>
            <a:ext cx="7344816" cy="3785652"/>
          </a:xfrm>
          <a:prstGeom prst="rect">
            <a:avLst/>
          </a:prstGeom>
          <a:noFill/>
        </p:spPr>
        <p:txBody>
          <a:bodyPr wrap="square" rtlCol="1">
            <a:spAutoFit/>
          </a:bodyPr>
          <a:lstStyle>
            <a:defPPr>
              <a:defRPr lang="en-US"/>
            </a:defPPr>
            <a:lvl1pPr algn="r" rtl="1">
              <a:defRPr sz="2800"/>
            </a:lvl1pPr>
          </a:lstStyle>
          <a:p>
            <a:pPr algn="just"/>
            <a:r>
              <a:rPr lang="fa-IR" sz="4000" b="1" dirty="0" smtClean="0">
                <a:solidFill>
                  <a:srgbClr val="2F2B20"/>
                </a:solidFill>
              </a:rPr>
              <a:t>از آنجا که پشتوانه سخنها و استدلالهای انسان، ذهن و اندیشه اوست، می توان گفت: استدلال، عبارت است از تلاشی که ذهن به مدد آگاهیهای خود انجام می دهد تا به وسیلۀ آنها از آنچه آگاه نیست، آگاه گردد.</a:t>
            </a:r>
            <a:endParaRPr lang="en-US" sz="4000" b="1" dirty="0">
              <a:solidFill>
                <a:srgbClr val="2F2B20"/>
              </a:solidFill>
            </a:endParaRPr>
          </a:p>
        </p:txBody>
      </p:sp>
    </p:spTree>
    <p:extLst>
      <p:ext uri="{BB962C8B-B14F-4D97-AF65-F5344CB8AC3E}">
        <p14:creationId xmlns:p14="http://schemas.microsoft.com/office/powerpoint/2010/main" val="4007620385"/>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dirty="0" smtClean="0"/>
              <a:t>115</a:t>
            </a:r>
            <a:endParaRPr lang="en-US" dirty="0"/>
          </a:p>
        </p:txBody>
      </p:sp>
      <p:sp>
        <p:nvSpPr>
          <p:cNvPr id="8" name="TextBox 7"/>
          <p:cNvSpPr txBox="1"/>
          <p:nvPr/>
        </p:nvSpPr>
        <p:spPr>
          <a:xfrm>
            <a:off x="107504" y="847397"/>
            <a:ext cx="7344816" cy="4616648"/>
          </a:xfrm>
          <a:prstGeom prst="rect">
            <a:avLst/>
          </a:prstGeom>
          <a:noFill/>
        </p:spPr>
        <p:txBody>
          <a:bodyPr wrap="square" rtlCol="1">
            <a:spAutoFit/>
          </a:bodyPr>
          <a:lstStyle>
            <a:defPPr>
              <a:defRPr lang="en-US"/>
            </a:defPPr>
            <a:lvl1pPr algn="r" rtl="1">
              <a:defRPr sz="2800"/>
            </a:lvl1pPr>
          </a:lstStyle>
          <a:p>
            <a:pPr algn="ctr"/>
            <a:r>
              <a:rPr lang="fa-IR" sz="5400" b="1" dirty="0" smtClean="0">
                <a:solidFill>
                  <a:schemeClr val="bg2">
                    <a:lumMod val="50000"/>
                  </a:schemeClr>
                </a:solidFill>
                <a:cs typeface="B Esfehan" panose="00000700000000000000" pitchFamily="2" charset="-78"/>
              </a:rPr>
              <a:t>اقسام حجت (استدلال)  </a:t>
            </a:r>
          </a:p>
          <a:p>
            <a:endParaRPr lang="fa-IR" sz="4000" b="1" dirty="0">
              <a:solidFill>
                <a:srgbClr val="2F2B20"/>
              </a:solidFill>
            </a:endParaRPr>
          </a:p>
          <a:p>
            <a:r>
              <a:rPr lang="fa-IR" sz="4000" b="1" dirty="0" smtClean="0">
                <a:solidFill>
                  <a:srgbClr val="2F2B20"/>
                </a:solidFill>
              </a:rPr>
              <a:t>استدلال، بر سه گونه است:</a:t>
            </a:r>
          </a:p>
          <a:p>
            <a:endParaRPr lang="fa-IR" sz="4000" b="1" dirty="0" smtClean="0">
              <a:solidFill>
                <a:srgbClr val="2F2B20"/>
              </a:solidFill>
            </a:endParaRPr>
          </a:p>
          <a:p>
            <a:pPr marL="457200" indent="-457200">
              <a:buFont typeface="Arial" panose="020B0604020202020204" pitchFamily="34" charset="0"/>
              <a:buChar char="•"/>
            </a:pPr>
            <a:r>
              <a:rPr lang="fa-IR" sz="4000" b="1" dirty="0" smtClean="0">
                <a:solidFill>
                  <a:srgbClr val="2F2B20"/>
                </a:solidFill>
              </a:rPr>
              <a:t> تمثیل، </a:t>
            </a:r>
          </a:p>
          <a:p>
            <a:pPr marL="457200" indent="-457200">
              <a:buFont typeface="Arial" panose="020B0604020202020204" pitchFamily="34" charset="0"/>
              <a:buChar char="•"/>
            </a:pPr>
            <a:r>
              <a:rPr lang="fa-IR" sz="4000" b="1" dirty="0" smtClean="0">
                <a:solidFill>
                  <a:srgbClr val="2F2B20"/>
                </a:solidFill>
              </a:rPr>
              <a:t>استقراء </a:t>
            </a:r>
          </a:p>
          <a:p>
            <a:pPr marL="457200" indent="-457200">
              <a:buFont typeface="Arial" panose="020B0604020202020204" pitchFamily="34" charset="0"/>
              <a:buChar char="•"/>
            </a:pPr>
            <a:r>
              <a:rPr lang="fa-IR" sz="4000" b="1" dirty="0" smtClean="0">
                <a:solidFill>
                  <a:srgbClr val="2F2B20"/>
                </a:solidFill>
              </a:rPr>
              <a:t>قیاس.</a:t>
            </a:r>
            <a:endParaRPr lang="en-US" sz="4000" b="1" dirty="0">
              <a:solidFill>
                <a:srgbClr val="2F2B20"/>
              </a:solidFill>
            </a:endParaRPr>
          </a:p>
        </p:txBody>
      </p:sp>
    </p:spTree>
    <p:extLst>
      <p:ext uri="{BB962C8B-B14F-4D97-AF65-F5344CB8AC3E}">
        <p14:creationId xmlns:p14="http://schemas.microsoft.com/office/powerpoint/2010/main" val="1550959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116</a:t>
            </a:r>
            <a:endParaRPr lang="en-US" dirty="0"/>
          </a:p>
        </p:txBody>
      </p:sp>
      <p:sp>
        <p:nvSpPr>
          <p:cNvPr id="5" name="TextBox 4"/>
          <p:cNvSpPr txBox="1"/>
          <p:nvPr/>
        </p:nvSpPr>
        <p:spPr>
          <a:xfrm>
            <a:off x="1025606" y="1938621"/>
            <a:ext cx="6588732" cy="3785652"/>
          </a:xfrm>
          <a:prstGeom prst="rect">
            <a:avLst/>
          </a:prstGeom>
          <a:noFill/>
        </p:spPr>
        <p:txBody>
          <a:bodyPr wrap="square" rtlCol="0">
            <a:spAutoFit/>
          </a:bodyPr>
          <a:lstStyle/>
          <a:p>
            <a:pPr algn="just" rtl="1"/>
            <a:r>
              <a:rPr lang="fa-IR" sz="4000" b="1" dirty="0" smtClean="0">
                <a:solidFill>
                  <a:srgbClr val="2F2B20"/>
                </a:solidFill>
              </a:rPr>
              <a:t>چنان است که به کمک شباهت یا وجه مشترکی که بین یک امر جزئی معلوم با یک امر جزئی مجهول وجود دارد، حکمی را که دربارۀ امر جزئی معلوم شده است، بر امر جزئی مجهول نیز منطبق سازیم.</a:t>
            </a:r>
            <a:endParaRPr lang="en-US" sz="4000" b="1" dirty="0" smtClean="0">
              <a:solidFill>
                <a:srgbClr val="2F2B20"/>
              </a:solidFill>
            </a:endParaRPr>
          </a:p>
        </p:txBody>
      </p:sp>
      <p:sp>
        <p:nvSpPr>
          <p:cNvPr id="7" name="TextBox 6"/>
          <p:cNvSpPr txBox="1"/>
          <p:nvPr/>
        </p:nvSpPr>
        <p:spPr>
          <a:xfrm>
            <a:off x="611560" y="609600"/>
            <a:ext cx="7416824" cy="769441"/>
          </a:xfrm>
          <a:prstGeom prst="rect">
            <a:avLst/>
          </a:prstGeom>
          <a:noFill/>
        </p:spPr>
        <p:txBody>
          <a:bodyPr wrap="square" rtlCol="1">
            <a:spAutoFit/>
          </a:bodyPr>
          <a:lstStyle/>
          <a:p>
            <a:pPr algn="ctr" rtl="1"/>
            <a:r>
              <a:rPr lang="fa-IR" sz="4400" b="1" dirty="0" smtClean="0">
                <a:solidFill>
                  <a:srgbClr val="2F2B20"/>
                </a:solidFill>
              </a:rPr>
              <a:t>الف ) تمثیل   (</a:t>
            </a:r>
            <a:r>
              <a:rPr lang="en-US" sz="4400" b="1" dirty="0" smtClean="0">
                <a:solidFill>
                  <a:srgbClr val="2F2B20"/>
                </a:solidFill>
              </a:rPr>
              <a:t>Analogy</a:t>
            </a:r>
            <a:r>
              <a:rPr lang="fa-IR" sz="4400" b="1" dirty="0" smtClean="0">
                <a:solidFill>
                  <a:srgbClr val="2F2B20"/>
                </a:solidFill>
              </a:rPr>
              <a:t>)</a:t>
            </a:r>
            <a:endParaRPr lang="fa-IR" sz="4400" b="1" dirty="0">
              <a:solidFill>
                <a:srgbClr val="2F2B20"/>
              </a:solidFill>
            </a:endParaRPr>
          </a:p>
        </p:txBody>
      </p:sp>
    </p:spTree>
    <p:extLst>
      <p:ext uri="{BB962C8B-B14F-4D97-AF65-F5344CB8AC3E}">
        <p14:creationId xmlns:p14="http://schemas.microsoft.com/office/powerpoint/2010/main" val="2844101413"/>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117</a:t>
            </a:r>
            <a:endParaRPr lang="en-US" dirty="0"/>
          </a:p>
        </p:txBody>
      </p:sp>
      <p:sp>
        <p:nvSpPr>
          <p:cNvPr id="5" name="Title 1"/>
          <p:cNvSpPr txBox="1">
            <a:spLocks/>
          </p:cNvSpPr>
          <p:nvPr/>
        </p:nvSpPr>
        <p:spPr>
          <a:xfrm>
            <a:off x="428596" y="1428736"/>
            <a:ext cx="7659687" cy="2232248"/>
          </a:xfrm>
          <a:prstGeom prst="rect">
            <a:avLst/>
          </a:prstGeom>
        </p:spPr>
        <p:txBody>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rtl="1"/>
            <a:endParaRPr lang="en-US" sz="3200" b="1" dirty="0">
              <a:solidFill>
                <a:srgbClr val="2F2B20"/>
              </a:solidFill>
            </a:endParaRPr>
          </a:p>
        </p:txBody>
      </p:sp>
      <p:sp>
        <p:nvSpPr>
          <p:cNvPr id="6" name="TextBox 5"/>
          <p:cNvSpPr txBox="1"/>
          <p:nvPr/>
        </p:nvSpPr>
        <p:spPr>
          <a:xfrm>
            <a:off x="323527" y="537052"/>
            <a:ext cx="7764755" cy="5632311"/>
          </a:xfrm>
          <a:prstGeom prst="rect">
            <a:avLst/>
          </a:prstGeom>
          <a:noFill/>
        </p:spPr>
        <p:txBody>
          <a:bodyPr wrap="square" rtlCol="1">
            <a:spAutoFit/>
          </a:bodyPr>
          <a:lstStyle/>
          <a:p>
            <a:pPr algn="just" rtl="1"/>
            <a:r>
              <a:rPr lang="fa-IR" sz="4000" b="1" dirty="0" smtClean="0">
                <a:solidFill>
                  <a:srgbClr val="2F2B20"/>
                </a:solidFill>
              </a:rPr>
              <a:t>مثال ۱ : </a:t>
            </a:r>
          </a:p>
          <a:p>
            <a:pPr algn="just" rtl="1"/>
            <a:endParaRPr lang="fa-IR" sz="4000" b="1" dirty="0">
              <a:solidFill>
                <a:srgbClr val="2F2B20"/>
              </a:solidFill>
            </a:endParaRPr>
          </a:p>
          <a:p>
            <a:pPr algn="just" rtl="1"/>
            <a:r>
              <a:rPr lang="fa-IR" sz="4000" b="1" dirty="0" smtClean="0">
                <a:solidFill>
                  <a:srgbClr val="2F2B20"/>
                </a:solidFill>
              </a:rPr>
              <a:t>فقیه یا قانونگذار می داند که شراب در قانون دین حرام است زیرا خاصیت مست کنندگی دارد. اما آگاه نیست که آیا سایر مشروبهای الکلی جدید چه وضعی دارند. در مقایسه آنها با «شراب» وجه مشترکی (خاصیت مست کنندگی) می یابد و بر مبنای آن حکم بر حرام بودن تمام مشروبات الکلی می کند.</a:t>
            </a:r>
            <a:endParaRPr lang="en-US" sz="4000" b="1" dirty="0">
              <a:solidFill>
                <a:srgbClr val="2F2B20"/>
              </a:solidFill>
            </a:endParaRPr>
          </a:p>
        </p:txBody>
      </p:sp>
    </p:spTree>
    <p:extLst>
      <p:ext uri="{BB962C8B-B14F-4D97-AF65-F5344CB8AC3E}">
        <p14:creationId xmlns:p14="http://schemas.microsoft.com/office/powerpoint/2010/main" val="709613713"/>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118</a:t>
            </a:r>
            <a:endParaRPr lang="en-US" dirty="0"/>
          </a:p>
        </p:txBody>
      </p:sp>
      <p:sp>
        <p:nvSpPr>
          <p:cNvPr id="5" name="TextBox 4"/>
          <p:cNvSpPr txBox="1"/>
          <p:nvPr/>
        </p:nvSpPr>
        <p:spPr>
          <a:xfrm>
            <a:off x="683568" y="999946"/>
            <a:ext cx="7056784" cy="4401205"/>
          </a:xfrm>
          <a:prstGeom prst="rect">
            <a:avLst/>
          </a:prstGeom>
          <a:noFill/>
        </p:spPr>
        <p:txBody>
          <a:bodyPr wrap="square" rtlCol="0">
            <a:spAutoFit/>
          </a:bodyPr>
          <a:lstStyle/>
          <a:p>
            <a:pPr algn="just" rtl="1"/>
            <a:r>
              <a:rPr lang="fa-IR" sz="4000" b="1" dirty="0" smtClean="0">
                <a:solidFill>
                  <a:srgbClr val="2F2B20"/>
                </a:solidFill>
              </a:rPr>
              <a:t>مثال ۲ : </a:t>
            </a:r>
          </a:p>
          <a:p>
            <a:pPr algn="just" rtl="1"/>
            <a:endParaRPr lang="fa-IR" sz="4000" b="1" dirty="0">
              <a:solidFill>
                <a:srgbClr val="2F2B20"/>
              </a:solidFill>
            </a:endParaRPr>
          </a:p>
          <a:p>
            <a:pPr algn="just" rtl="1"/>
            <a:r>
              <a:rPr lang="fa-IR" sz="4000" b="1" dirty="0" smtClean="0">
                <a:solidFill>
                  <a:srgbClr val="2F2B20"/>
                </a:solidFill>
              </a:rPr>
              <a:t>با شخصی آشنا می شویم. این شخص از نظر رفتار یا شکل ظاهری به فلان دوست بی وفای ما می ماند. با اتکاء بر این وجه مشترک ( رفتار یا شکل ظاهری) حکم بر بی وفایی او می کنیم.</a:t>
            </a:r>
            <a:endParaRPr lang="en-US" sz="4000" b="1" dirty="0" smtClean="0">
              <a:solidFill>
                <a:srgbClr val="2F2B20"/>
              </a:solidFill>
            </a:endParaRPr>
          </a:p>
        </p:txBody>
      </p:sp>
    </p:spTree>
    <p:extLst>
      <p:ext uri="{BB962C8B-B14F-4D97-AF65-F5344CB8AC3E}">
        <p14:creationId xmlns:p14="http://schemas.microsoft.com/office/powerpoint/2010/main" val="521402934"/>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119</a:t>
            </a:r>
            <a:endParaRPr lang="en-US" dirty="0"/>
          </a:p>
        </p:txBody>
      </p:sp>
      <p:sp>
        <p:nvSpPr>
          <p:cNvPr id="5" name="TextBox 4"/>
          <p:cNvSpPr txBox="1"/>
          <p:nvPr/>
        </p:nvSpPr>
        <p:spPr>
          <a:xfrm>
            <a:off x="755576" y="1155173"/>
            <a:ext cx="7112768" cy="4401205"/>
          </a:xfrm>
          <a:prstGeom prst="rect">
            <a:avLst/>
          </a:prstGeom>
          <a:noFill/>
        </p:spPr>
        <p:txBody>
          <a:bodyPr wrap="square" rtlCol="0">
            <a:spAutoFit/>
          </a:bodyPr>
          <a:lstStyle/>
          <a:p>
            <a:pPr algn="just" rtl="1"/>
            <a:r>
              <a:rPr lang="fa-IR" sz="4000" b="1" dirty="0" smtClean="0">
                <a:solidFill>
                  <a:srgbClr val="2F2B20"/>
                </a:solidFill>
              </a:rPr>
              <a:t>چنین است که می گویند: « تمثیل رسیدن از یک امر جزئی است به امر جزئی دیگری به مدد همانندی و وجه مشترکی که بین آن دو وجود دارد. </a:t>
            </a:r>
          </a:p>
          <a:p>
            <a:pPr algn="just" rtl="1"/>
            <a:endParaRPr lang="fa-IR" sz="4000" b="1" dirty="0">
              <a:solidFill>
                <a:srgbClr val="2F2B20"/>
              </a:solidFill>
            </a:endParaRPr>
          </a:p>
          <a:p>
            <a:pPr algn="just" rtl="1"/>
            <a:r>
              <a:rPr lang="fa-IR" sz="4000" b="1" dirty="0" smtClean="0">
                <a:solidFill>
                  <a:srgbClr val="2F2B20"/>
                </a:solidFill>
              </a:rPr>
              <a:t>تمثیل دو گونه است: </a:t>
            </a:r>
          </a:p>
          <a:p>
            <a:pPr algn="just" rtl="1"/>
            <a:r>
              <a:rPr lang="fa-IR" sz="4000" b="1" dirty="0" smtClean="0">
                <a:solidFill>
                  <a:schemeClr val="bg2">
                    <a:lumMod val="50000"/>
                  </a:schemeClr>
                </a:solidFill>
              </a:rPr>
              <a:t>قطعی</a:t>
            </a:r>
            <a:r>
              <a:rPr lang="fa-IR" sz="4000" b="1" dirty="0" smtClean="0">
                <a:solidFill>
                  <a:srgbClr val="2F2B20"/>
                </a:solidFill>
              </a:rPr>
              <a:t> و </a:t>
            </a:r>
            <a:r>
              <a:rPr lang="fa-IR" sz="4000" b="1" dirty="0" smtClean="0">
                <a:solidFill>
                  <a:schemeClr val="bg2">
                    <a:lumMod val="50000"/>
                  </a:schemeClr>
                </a:solidFill>
              </a:rPr>
              <a:t>غیر قطعی </a:t>
            </a:r>
            <a:r>
              <a:rPr lang="fa-IR" sz="4000" b="1" dirty="0" smtClean="0">
                <a:solidFill>
                  <a:srgbClr val="2F2B20"/>
                </a:solidFill>
              </a:rPr>
              <a:t> </a:t>
            </a:r>
            <a:endParaRPr lang="en-US" sz="4000" b="1" dirty="0">
              <a:solidFill>
                <a:srgbClr val="2F2B20"/>
              </a:solidFill>
            </a:endParaRPr>
          </a:p>
        </p:txBody>
      </p:sp>
    </p:spTree>
    <p:extLst>
      <p:ext uri="{BB962C8B-B14F-4D97-AF65-F5344CB8AC3E}">
        <p14:creationId xmlns:p14="http://schemas.microsoft.com/office/powerpoint/2010/main" val="3245965048"/>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b="1" dirty="0" smtClean="0"/>
              <a:t>120</a:t>
            </a:r>
            <a:endParaRPr lang="en-US" b="1" dirty="0"/>
          </a:p>
        </p:txBody>
      </p:sp>
      <p:sp>
        <p:nvSpPr>
          <p:cNvPr id="7" name="TextBox 6"/>
          <p:cNvSpPr txBox="1"/>
          <p:nvPr/>
        </p:nvSpPr>
        <p:spPr>
          <a:xfrm>
            <a:off x="827584" y="609600"/>
            <a:ext cx="6840760" cy="5632311"/>
          </a:xfrm>
          <a:prstGeom prst="rect">
            <a:avLst/>
          </a:prstGeom>
          <a:noFill/>
        </p:spPr>
        <p:txBody>
          <a:bodyPr wrap="square" rtlCol="0">
            <a:spAutoFit/>
          </a:bodyPr>
          <a:lstStyle/>
          <a:p>
            <a:pPr algn="ctr" rtl="1"/>
            <a:r>
              <a:rPr lang="fa-IR" sz="4000" b="1" dirty="0" smtClean="0">
                <a:solidFill>
                  <a:schemeClr val="accent4">
                    <a:lumMod val="50000"/>
                  </a:schemeClr>
                </a:solidFill>
              </a:rPr>
              <a:t>تمثیل قطعی  </a:t>
            </a:r>
          </a:p>
          <a:p>
            <a:pPr marL="514350" indent="-514350" algn="just" rtl="1">
              <a:buAutoNum type="arabicPeriod"/>
            </a:pPr>
            <a:endParaRPr lang="fa-IR" sz="4000" b="1" dirty="0">
              <a:solidFill>
                <a:srgbClr val="2F2B20"/>
              </a:solidFill>
            </a:endParaRPr>
          </a:p>
          <a:p>
            <a:pPr algn="just" rtl="1"/>
            <a:r>
              <a:rPr lang="fa-IR" sz="4000" b="1" dirty="0" smtClean="0">
                <a:solidFill>
                  <a:srgbClr val="2F2B20"/>
                </a:solidFill>
              </a:rPr>
              <a:t>تمثیلی است که وجه مشترک بین دو امر جزئی، صفتی عمیق و باطنی باشد.</a:t>
            </a:r>
          </a:p>
          <a:p>
            <a:pPr algn="just" rtl="1"/>
            <a:endParaRPr lang="fa-IR" sz="4000" b="1" dirty="0" smtClean="0">
              <a:solidFill>
                <a:srgbClr val="2F2B20"/>
              </a:solidFill>
            </a:endParaRPr>
          </a:p>
          <a:p>
            <a:pPr algn="just" rtl="1"/>
            <a:r>
              <a:rPr lang="fa-IR" sz="4000" b="1" dirty="0" smtClean="0">
                <a:solidFill>
                  <a:srgbClr val="2F2B20"/>
                </a:solidFill>
              </a:rPr>
              <a:t>مانند: </a:t>
            </a:r>
          </a:p>
          <a:p>
            <a:pPr algn="just" rtl="1"/>
            <a:r>
              <a:rPr lang="fa-IR" sz="4000" b="1" dirty="0" smtClean="0">
                <a:solidFill>
                  <a:srgbClr val="2F2B20"/>
                </a:solidFill>
              </a:rPr>
              <a:t>حکمی که فقیه در باب حرام بودن مشروبات الکلی جدید می دهد.</a:t>
            </a:r>
          </a:p>
          <a:p>
            <a:pPr algn="just" rtl="1"/>
            <a:endParaRPr lang="en-US" sz="4000" b="1" dirty="0" smtClean="0">
              <a:solidFill>
                <a:srgbClr val="2F2B20"/>
              </a:solidFill>
            </a:endParaRPr>
          </a:p>
        </p:txBody>
      </p:sp>
    </p:spTree>
    <p:extLst>
      <p:ext uri="{BB962C8B-B14F-4D97-AF65-F5344CB8AC3E}">
        <p14:creationId xmlns:p14="http://schemas.microsoft.com/office/powerpoint/2010/main" val="605554579"/>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b="1" dirty="0" smtClean="0"/>
              <a:t>121</a:t>
            </a:r>
            <a:endParaRPr lang="en-US" b="1" dirty="0"/>
          </a:p>
        </p:txBody>
      </p:sp>
      <p:sp>
        <p:nvSpPr>
          <p:cNvPr id="7" name="TextBox 6"/>
          <p:cNvSpPr txBox="1"/>
          <p:nvPr/>
        </p:nvSpPr>
        <p:spPr>
          <a:xfrm>
            <a:off x="611560" y="214769"/>
            <a:ext cx="7344816" cy="5632311"/>
          </a:xfrm>
          <a:prstGeom prst="rect">
            <a:avLst/>
          </a:prstGeom>
          <a:noFill/>
        </p:spPr>
        <p:txBody>
          <a:bodyPr wrap="square" rtlCol="0">
            <a:spAutoFit/>
          </a:bodyPr>
          <a:lstStyle>
            <a:defPPr>
              <a:defRPr lang="en-US"/>
            </a:defPPr>
            <a:lvl1pPr algn="ctr" rtl="1">
              <a:defRPr sz="4000" b="1">
                <a:solidFill>
                  <a:schemeClr val="accent4">
                    <a:lumMod val="50000"/>
                  </a:schemeClr>
                </a:solidFill>
              </a:defRPr>
            </a:lvl1pPr>
          </a:lstStyle>
          <a:p>
            <a:pPr algn="just"/>
            <a:endParaRPr lang="en-US" dirty="0"/>
          </a:p>
          <a:p>
            <a:r>
              <a:rPr lang="fa-IR" dirty="0" smtClean="0"/>
              <a:t>تمثیل </a:t>
            </a:r>
            <a:r>
              <a:rPr lang="fa-IR" dirty="0"/>
              <a:t>غیر </a:t>
            </a:r>
            <a:r>
              <a:rPr lang="fa-IR" dirty="0" smtClean="0"/>
              <a:t>قطعی</a:t>
            </a:r>
          </a:p>
          <a:p>
            <a:pPr algn="just"/>
            <a:endParaRPr lang="fa-IR" dirty="0"/>
          </a:p>
          <a:p>
            <a:pPr algn="just"/>
            <a:r>
              <a:rPr lang="fa-IR" dirty="0" smtClean="0">
                <a:solidFill>
                  <a:schemeClr val="tx1"/>
                </a:solidFill>
              </a:rPr>
              <a:t>تمثیلی </a:t>
            </a:r>
            <a:r>
              <a:rPr lang="fa-IR" dirty="0">
                <a:solidFill>
                  <a:schemeClr val="tx1"/>
                </a:solidFill>
              </a:rPr>
              <a:t>است که صفت مشترک دو امر جزئی، صفتی ظاهری باشد.</a:t>
            </a:r>
          </a:p>
          <a:p>
            <a:pPr algn="just"/>
            <a:endParaRPr lang="fa-IR" dirty="0">
              <a:solidFill>
                <a:schemeClr val="tx1"/>
              </a:solidFill>
            </a:endParaRPr>
          </a:p>
          <a:p>
            <a:pPr algn="just"/>
            <a:r>
              <a:rPr lang="fa-IR" dirty="0">
                <a:solidFill>
                  <a:schemeClr val="tx1"/>
                </a:solidFill>
              </a:rPr>
              <a:t> مانند: </a:t>
            </a:r>
            <a:endParaRPr lang="fa-IR" dirty="0" smtClean="0">
              <a:solidFill>
                <a:schemeClr val="tx1"/>
              </a:solidFill>
            </a:endParaRPr>
          </a:p>
          <a:p>
            <a:pPr algn="just"/>
            <a:r>
              <a:rPr lang="fa-IR" dirty="0" smtClean="0">
                <a:solidFill>
                  <a:schemeClr val="tx1"/>
                </a:solidFill>
              </a:rPr>
              <a:t>حکمی </a:t>
            </a:r>
            <a:r>
              <a:rPr lang="fa-IR" dirty="0">
                <a:solidFill>
                  <a:schemeClr val="tx1"/>
                </a:solidFill>
              </a:rPr>
              <a:t>که ما در باب بی وفایی شخصی که تازه با او آشنا شده ایم، می دهیم.</a:t>
            </a:r>
            <a:endParaRPr lang="en-US" dirty="0">
              <a:solidFill>
                <a:schemeClr val="tx1"/>
              </a:solidFill>
            </a:endParaRPr>
          </a:p>
        </p:txBody>
      </p:sp>
    </p:spTree>
    <p:extLst>
      <p:ext uri="{BB962C8B-B14F-4D97-AF65-F5344CB8AC3E}">
        <p14:creationId xmlns:p14="http://schemas.microsoft.com/office/powerpoint/2010/main" val="22447861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72108" y="1412776"/>
            <a:ext cx="6135687" cy="648072"/>
          </a:xfrm>
        </p:spPr>
        <p:txBody>
          <a:bodyPr>
            <a:noAutofit/>
          </a:bodyPr>
          <a:lstStyle/>
          <a:p>
            <a:pPr algn="ctr" rtl="1"/>
            <a:r>
              <a:rPr lang="fa-IR" sz="7200" b="1" dirty="0" smtClean="0">
                <a:solidFill>
                  <a:schemeClr val="accent3">
                    <a:lumMod val="50000"/>
                  </a:schemeClr>
                </a:solidFill>
              </a:rPr>
              <a:t>تصور و تصدیق </a:t>
            </a:r>
            <a:endParaRPr lang="en-US" sz="7200" b="1" dirty="0">
              <a:solidFill>
                <a:schemeClr val="accent3">
                  <a:lumMod val="50000"/>
                </a:schemeClr>
              </a:solidFill>
            </a:endParaRPr>
          </a:p>
        </p:txBody>
      </p:sp>
      <p:sp>
        <p:nvSpPr>
          <p:cNvPr id="6" name="Slide Number Placeholder 5"/>
          <p:cNvSpPr>
            <a:spLocks noGrp="1"/>
          </p:cNvSpPr>
          <p:nvPr>
            <p:ph type="sldNum" sz="quarter" idx="12"/>
          </p:nvPr>
        </p:nvSpPr>
        <p:spPr/>
        <p:txBody>
          <a:bodyPr/>
          <a:lstStyle/>
          <a:p>
            <a:r>
              <a:rPr lang="fa-IR" dirty="0" smtClean="0"/>
              <a:t>14</a:t>
            </a:r>
            <a:endParaRPr lang="en-US" dirty="0"/>
          </a:p>
        </p:txBody>
      </p:sp>
      <p:sp>
        <p:nvSpPr>
          <p:cNvPr id="8" name="Rounded Rectangle 7"/>
          <p:cNvSpPr/>
          <p:nvPr/>
        </p:nvSpPr>
        <p:spPr>
          <a:xfrm>
            <a:off x="899592" y="3356992"/>
            <a:ext cx="6768752" cy="252028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endParaRPr lang="en-US" b="1">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9" name="TextBox 8"/>
          <p:cNvSpPr txBox="1"/>
          <p:nvPr/>
        </p:nvSpPr>
        <p:spPr>
          <a:xfrm>
            <a:off x="1072108" y="3789040"/>
            <a:ext cx="6380212" cy="646331"/>
          </a:xfrm>
          <a:prstGeom prst="rect">
            <a:avLst/>
          </a:prstGeom>
          <a:noFill/>
        </p:spPr>
        <p:txBody>
          <a:bodyPr wrap="square" rtlCol="0">
            <a:spAutoFit/>
          </a:bodyPr>
          <a:lstStyle/>
          <a:p>
            <a:pPr algn="r" rtl="1"/>
            <a:r>
              <a:rPr lang="fa-IR" sz="3600" b="1" dirty="0" smtClean="0"/>
              <a:t>تصور</a:t>
            </a:r>
            <a:r>
              <a:rPr lang="en-US" sz="3600" b="1" dirty="0" smtClean="0"/>
              <a:t>, Notion                  </a:t>
            </a:r>
            <a:r>
              <a:rPr lang="fa-IR" sz="3600" b="1" dirty="0" smtClean="0"/>
              <a:t> </a:t>
            </a:r>
            <a:r>
              <a:rPr lang="en-US" sz="3600" b="1" dirty="0" smtClean="0"/>
              <a:t> Concept </a:t>
            </a:r>
            <a:endParaRPr lang="en-US" sz="3600" b="1" dirty="0"/>
          </a:p>
        </p:txBody>
      </p:sp>
      <p:sp>
        <p:nvSpPr>
          <p:cNvPr id="10" name="TextBox 9"/>
          <p:cNvSpPr txBox="1"/>
          <p:nvPr/>
        </p:nvSpPr>
        <p:spPr>
          <a:xfrm>
            <a:off x="1072108" y="4797152"/>
            <a:ext cx="6380212" cy="646331"/>
          </a:xfrm>
          <a:prstGeom prst="rect">
            <a:avLst/>
          </a:prstGeom>
          <a:noFill/>
        </p:spPr>
        <p:txBody>
          <a:bodyPr wrap="square" rtlCol="0">
            <a:spAutoFit/>
          </a:bodyPr>
          <a:lstStyle/>
          <a:p>
            <a:pPr algn="r" rtl="1"/>
            <a:r>
              <a:rPr lang="fa-IR" sz="3600" b="1" dirty="0" smtClean="0"/>
              <a:t>تصدیق</a:t>
            </a:r>
            <a:r>
              <a:rPr lang="en-US" sz="3600" b="1" dirty="0" smtClean="0"/>
              <a:t>                           </a:t>
            </a:r>
            <a:r>
              <a:rPr lang="fa-IR" sz="3600" b="1" dirty="0" smtClean="0"/>
              <a:t> </a:t>
            </a:r>
            <a:r>
              <a:rPr lang="en-US" sz="3600" b="1" dirty="0" smtClean="0"/>
              <a:t>Judgement</a:t>
            </a:r>
            <a:endParaRPr lang="en-US" sz="3600" b="1" dirty="0"/>
          </a:p>
        </p:txBody>
      </p:sp>
    </p:spTree>
    <p:extLst>
      <p:ext uri="{BB962C8B-B14F-4D97-AF65-F5344CB8AC3E}">
        <p14:creationId xmlns:p14="http://schemas.microsoft.com/office/powerpoint/2010/main" val="190261667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122</a:t>
            </a:r>
            <a:endParaRPr lang="en-US" dirty="0"/>
          </a:p>
        </p:txBody>
      </p:sp>
      <p:sp>
        <p:nvSpPr>
          <p:cNvPr id="21505" name="Rectangle 1"/>
          <p:cNvSpPr>
            <a:spLocks noChangeArrowheads="1"/>
          </p:cNvSpPr>
          <p:nvPr/>
        </p:nvSpPr>
        <p:spPr bwMode="auto">
          <a:xfrm>
            <a:off x="719572" y="1412776"/>
            <a:ext cx="72008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1" eaLnBrk="0" fontAlgn="base" hangingPunct="0">
              <a:spcBef>
                <a:spcPct val="0"/>
              </a:spcBef>
              <a:spcAft>
                <a:spcPct val="0"/>
              </a:spcAft>
            </a:pPr>
            <a:r>
              <a:rPr lang="fa-IR" sz="4000" b="1" dirty="0" smtClean="0">
                <a:solidFill>
                  <a:srgbClr val="2F2B20"/>
                </a:solidFill>
                <a:latin typeface="Arial" pitchFamily="34" charset="0"/>
                <a:ea typeface="Calibri" pitchFamily="34" charset="0"/>
              </a:rPr>
              <a:t>چنان است که با بررسی و آزمایش امور جزئی به قانون کلی می رسند. </a:t>
            </a:r>
          </a:p>
          <a:p>
            <a:pPr algn="just" rtl="1" eaLnBrk="0" fontAlgn="base" hangingPunct="0">
              <a:spcBef>
                <a:spcPct val="0"/>
              </a:spcBef>
              <a:spcAft>
                <a:spcPct val="0"/>
              </a:spcAft>
            </a:pPr>
            <a:endParaRPr lang="fa-IR" sz="4000" b="1" dirty="0" smtClean="0">
              <a:solidFill>
                <a:srgbClr val="2F2B20"/>
              </a:solidFill>
              <a:latin typeface="Arial" pitchFamily="34" charset="0"/>
              <a:ea typeface="Calibri" pitchFamily="34" charset="0"/>
            </a:endParaRPr>
          </a:p>
          <a:p>
            <a:pPr algn="just" rtl="1" eaLnBrk="0" fontAlgn="base" hangingPunct="0">
              <a:spcBef>
                <a:spcPct val="0"/>
              </a:spcBef>
              <a:spcAft>
                <a:spcPct val="0"/>
              </a:spcAft>
            </a:pPr>
            <a:r>
              <a:rPr lang="fa-IR" sz="4000" b="1" dirty="0" smtClean="0">
                <a:solidFill>
                  <a:srgbClr val="2F2B20"/>
                </a:solidFill>
                <a:latin typeface="Arial" pitchFamily="34" charset="0"/>
                <a:ea typeface="Calibri" pitchFamily="34" charset="0"/>
              </a:rPr>
              <a:t>مثلاً با حرارت دادن فلزات گوناگون این نتیجۀ کلی را به دست می آورند که: </a:t>
            </a:r>
          </a:p>
          <a:p>
            <a:pPr algn="just" rtl="1" eaLnBrk="0" fontAlgn="base" hangingPunct="0">
              <a:spcBef>
                <a:spcPct val="0"/>
              </a:spcBef>
              <a:spcAft>
                <a:spcPct val="0"/>
              </a:spcAft>
            </a:pPr>
            <a:endParaRPr lang="fa-IR" sz="4000" b="1" dirty="0" smtClean="0">
              <a:solidFill>
                <a:srgbClr val="2F2B20"/>
              </a:solidFill>
              <a:latin typeface="Arial" pitchFamily="34" charset="0"/>
              <a:ea typeface="Calibri" pitchFamily="34" charset="0"/>
            </a:endParaRPr>
          </a:p>
          <a:p>
            <a:pPr algn="just" rtl="1" eaLnBrk="0" fontAlgn="base" hangingPunct="0">
              <a:spcBef>
                <a:spcPct val="0"/>
              </a:spcBef>
              <a:spcAft>
                <a:spcPct val="0"/>
              </a:spcAft>
            </a:pPr>
            <a:r>
              <a:rPr lang="fa-IR" sz="4000" b="1" dirty="0" smtClean="0">
                <a:solidFill>
                  <a:srgbClr val="2F2B20"/>
                </a:solidFill>
                <a:latin typeface="Arial" pitchFamily="34" charset="0"/>
                <a:ea typeface="Calibri" pitchFamily="34" charset="0"/>
              </a:rPr>
              <a:t>هر فلزی در اثر حرارت منبسط می شود».</a:t>
            </a:r>
            <a:endParaRPr lang="en-US" sz="4000" b="1" dirty="0" smtClean="0">
              <a:solidFill>
                <a:srgbClr val="2F2B20"/>
              </a:solidFill>
              <a:latin typeface="Arial" pitchFamily="34" charset="0"/>
            </a:endParaRPr>
          </a:p>
          <a:p>
            <a:pPr algn="just" rtl="1" eaLnBrk="0" fontAlgn="base" hangingPunct="0">
              <a:spcBef>
                <a:spcPct val="0"/>
              </a:spcBef>
              <a:spcAft>
                <a:spcPct val="0"/>
              </a:spcAft>
            </a:pPr>
            <a:r>
              <a:rPr lang="fa-IR" sz="4000" b="1" dirty="0" smtClean="0">
                <a:solidFill>
                  <a:srgbClr val="2F2B20"/>
                </a:solidFill>
                <a:latin typeface="Arial" pitchFamily="34" charset="0"/>
                <a:ea typeface="Calibri" pitchFamily="34" charset="0"/>
              </a:rPr>
              <a:t> </a:t>
            </a:r>
            <a:endParaRPr lang="fa-IR" sz="4000" b="1" dirty="0" smtClean="0">
              <a:solidFill>
                <a:srgbClr val="2F2B20"/>
              </a:solidFill>
              <a:latin typeface="Arial" pitchFamily="34" charset="0"/>
            </a:endParaRPr>
          </a:p>
        </p:txBody>
      </p:sp>
      <p:sp>
        <p:nvSpPr>
          <p:cNvPr id="6" name="TextBox 5"/>
          <p:cNvSpPr txBox="1"/>
          <p:nvPr/>
        </p:nvSpPr>
        <p:spPr>
          <a:xfrm>
            <a:off x="611560" y="224879"/>
            <a:ext cx="7416824" cy="769441"/>
          </a:xfrm>
          <a:prstGeom prst="rect">
            <a:avLst/>
          </a:prstGeom>
          <a:noFill/>
        </p:spPr>
        <p:txBody>
          <a:bodyPr wrap="square" rtlCol="1">
            <a:spAutoFit/>
          </a:bodyPr>
          <a:lstStyle>
            <a:defPPr>
              <a:defRPr lang="en-US"/>
            </a:defPPr>
            <a:lvl1pPr algn="ctr" rtl="1">
              <a:defRPr sz="4400" b="1">
                <a:solidFill>
                  <a:srgbClr val="2F2B20"/>
                </a:solidFill>
              </a:defRPr>
            </a:lvl1pPr>
          </a:lstStyle>
          <a:p>
            <a:r>
              <a:rPr lang="fa-IR" dirty="0"/>
              <a:t>ب) استقراء   (</a:t>
            </a:r>
            <a:r>
              <a:rPr lang="en-US" dirty="0"/>
              <a:t>Induction</a:t>
            </a:r>
            <a:r>
              <a:rPr lang="fa-IR" dirty="0"/>
              <a:t>)</a:t>
            </a:r>
            <a:endParaRPr lang="en-US" dirty="0"/>
          </a:p>
        </p:txBody>
      </p:sp>
    </p:spTree>
    <p:extLst>
      <p:ext uri="{BB962C8B-B14F-4D97-AF65-F5344CB8AC3E}">
        <p14:creationId xmlns:p14="http://schemas.microsoft.com/office/powerpoint/2010/main" val="253790134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123</a:t>
            </a:r>
            <a:endParaRPr lang="en-US" dirty="0"/>
          </a:p>
        </p:txBody>
      </p:sp>
      <p:sp>
        <p:nvSpPr>
          <p:cNvPr id="21505" name="Rectangle 1"/>
          <p:cNvSpPr>
            <a:spLocks noChangeArrowheads="1"/>
          </p:cNvSpPr>
          <p:nvPr/>
        </p:nvSpPr>
        <p:spPr bwMode="auto">
          <a:xfrm>
            <a:off x="741768" y="692696"/>
            <a:ext cx="7156407" cy="2554545"/>
          </a:xfrm>
          <a:prstGeom prst="rect">
            <a:avLst/>
          </a:prstGeom>
          <a:noFill/>
          <a:ln w="9525">
            <a:noFill/>
            <a:miter lim="800000"/>
            <a:headEnd/>
            <a:tailEnd/>
          </a:ln>
          <a:effectLst>
            <a:glow rad="228600">
              <a:schemeClr val="accent4">
                <a:satMod val="175000"/>
                <a:alpha val="40000"/>
              </a:schemeClr>
            </a:glow>
          </a:effectLst>
        </p:spPr>
        <p:txBody>
          <a:bodyPr vert="horz" wrap="square" lIns="91440" tIns="45720" rIns="91440" bIns="45720" numCol="1" anchor="ctr" anchorCtr="0" compatLnSpc="1">
            <a:prstTxWarp prst="textNoShape">
              <a:avLst/>
            </a:prstTxWarp>
            <a:spAutoFit/>
          </a:bodyPr>
          <a:lstStyle/>
          <a:p>
            <a:pPr algn="just" rtl="1" eaLnBrk="0" fontAlgn="base" hangingPunct="0">
              <a:spcBef>
                <a:spcPct val="0"/>
              </a:spcBef>
              <a:spcAft>
                <a:spcPct val="0"/>
              </a:spcAft>
            </a:pPr>
            <a:r>
              <a:rPr lang="fa-IR" sz="4000" b="1" dirty="0" smtClean="0">
                <a:solidFill>
                  <a:srgbClr val="2F2B20"/>
                </a:solidFill>
                <a:latin typeface="Arial" pitchFamily="34" charset="0"/>
                <a:ea typeface="Calibri" pitchFamily="34" charset="0"/>
              </a:rPr>
              <a:t>چنین است که می گویند «استقراء» رسیدن از بررسی های جزئی به نتیجه کلی است.</a:t>
            </a:r>
          </a:p>
          <a:p>
            <a:pPr algn="just" rtl="1" eaLnBrk="0" fontAlgn="base" hangingPunct="0">
              <a:spcBef>
                <a:spcPct val="0"/>
              </a:spcBef>
              <a:spcAft>
                <a:spcPct val="0"/>
              </a:spcAft>
            </a:pPr>
            <a:r>
              <a:rPr lang="fa-IR" sz="4000" b="1" dirty="0" smtClean="0">
                <a:solidFill>
                  <a:srgbClr val="2F2B20"/>
                </a:solidFill>
                <a:latin typeface="Arial" pitchFamily="34" charset="0"/>
                <a:ea typeface="Calibri" pitchFamily="34" charset="0"/>
              </a:rPr>
              <a:t> </a:t>
            </a:r>
            <a:endParaRPr lang="fa-IR" sz="4000" b="1" dirty="0" smtClean="0">
              <a:solidFill>
                <a:srgbClr val="2F2B20"/>
              </a:solidFill>
              <a:latin typeface="Arial" pitchFamily="34" charset="0"/>
            </a:endParaRPr>
          </a:p>
        </p:txBody>
      </p:sp>
      <p:sp>
        <p:nvSpPr>
          <p:cNvPr id="7" name="Rounded Rectangle 6"/>
          <p:cNvSpPr/>
          <p:nvPr/>
        </p:nvSpPr>
        <p:spPr>
          <a:xfrm>
            <a:off x="755575" y="3555112"/>
            <a:ext cx="7128791" cy="2291968"/>
          </a:xfrm>
          <a:prstGeom prst="roundRect">
            <a:avLst/>
          </a:prstGeom>
          <a:solidFill>
            <a:schemeClr val="bg1">
              <a:lumMod val="65000"/>
            </a:schemeClr>
          </a:solidFill>
          <a:effectLst>
            <a:glow rad="228600">
              <a:schemeClr val="accent4">
                <a:satMod val="175000"/>
                <a:alpha val="40000"/>
              </a:schemeClr>
            </a:glow>
          </a:effectLst>
          <a:scene3d>
            <a:camera prst="isometricOffAxis1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0" fontAlgn="base" hangingPunct="0">
              <a:spcBef>
                <a:spcPct val="0"/>
              </a:spcBef>
              <a:spcAft>
                <a:spcPct val="0"/>
              </a:spcAft>
            </a:pPr>
            <a:r>
              <a:rPr lang="fa-IR" sz="3600" b="1" dirty="0">
                <a:solidFill>
                  <a:srgbClr val="2F2B20"/>
                </a:solidFill>
                <a:latin typeface="Arial" pitchFamily="34" charset="0"/>
                <a:ea typeface="Calibri" pitchFamily="34" charset="0"/>
              </a:rPr>
              <a:t>استقراء نیز بر دو گونه است: تام و ناقص.</a:t>
            </a:r>
            <a:endParaRPr lang="fa-IR" sz="3600" b="1" dirty="0">
              <a:solidFill>
                <a:srgbClr val="2F2B20"/>
              </a:solidFill>
              <a:latin typeface="Arial" pitchFamily="34" charset="0"/>
            </a:endParaRPr>
          </a:p>
        </p:txBody>
      </p:sp>
    </p:spTree>
    <p:extLst>
      <p:ext uri="{BB962C8B-B14F-4D97-AF65-F5344CB8AC3E}">
        <p14:creationId xmlns:p14="http://schemas.microsoft.com/office/powerpoint/2010/main" val="7276257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1" y="1112456"/>
            <a:ext cx="7632848" cy="4536504"/>
          </a:xfrm>
        </p:spPr>
        <p:txBody>
          <a:bodyPr>
            <a:normAutofit/>
          </a:bodyPr>
          <a:lstStyle/>
          <a:p>
            <a:pPr algn="r" rtl="1"/>
            <a:r>
              <a:rPr lang="fa-IR" sz="4000" b="1" dirty="0" smtClean="0"/>
              <a:t>۱.  تام : </a:t>
            </a:r>
            <a:br>
              <a:rPr lang="fa-IR" sz="4000" b="1" dirty="0" smtClean="0"/>
            </a:br>
            <a:r>
              <a:rPr lang="fa-IR" sz="4000" b="1" dirty="0" smtClean="0"/>
              <a:t>هنگامی که تمام موارد جزئی بررسی شود و سپس حکم کلی صادر گردد.</a:t>
            </a:r>
            <a:br>
              <a:rPr lang="fa-IR" sz="4000" b="1" dirty="0" smtClean="0"/>
            </a:br>
            <a:r>
              <a:rPr lang="fa-IR" sz="4000" b="1" dirty="0" smtClean="0"/>
              <a:t>  </a:t>
            </a:r>
            <a:br>
              <a:rPr lang="fa-IR" sz="4000" b="1" dirty="0" smtClean="0"/>
            </a:br>
            <a:r>
              <a:rPr lang="fa-IR" sz="4000" b="1" dirty="0" smtClean="0"/>
              <a:t>مثل اینکه تمام انواع فلز را حرارت دهیم و سپس حکم بر انبساط همۀ فلزات کنیم.</a:t>
            </a:r>
            <a:br>
              <a:rPr lang="fa-IR" sz="4000" b="1" dirty="0" smtClean="0"/>
            </a:br>
            <a:endParaRPr lang="en-US" sz="4000" b="1" dirty="0"/>
          </a:p>
        </p:txBody>
      </p:sp>
      <p:sp>
        <p:nvSpPr>
          <p:cNvPr id="6" name="Slide Number Placeholder 5"/>
          <p:cNvSpPr>
            <a:spLocks noGrp="1"/>
          </p:cNvSpPr>
          <p:nvPr>
            <p:ph type="sldNum" sz="quarter" idx="12"/>
          </p:nvPr>
        </p:nvSpPr>
        <p:spPr/>
        <p:txBody>
          <a:bodyPr/>
          <a:lstStyle/>
          <a:p>
            <a:r>
              <a:rPr lang="fa-IR" b="1" dirty="0" smtClean="0"/>
              <a:t>124</a:t>
            </a:r>
            <a:endParaRPr lang="en-US" b="1" dirty="0"/>
          </a:p>
        </p:txBody>
      </p:sp>
    </p:spTree>
    <p:extLst>
      <p:ext uri="{BB962C8B-B14F-4D97-AF65-F5344CB8AC3E}">
        <p14:creationId xmlns:p14="http://schemas.microsoft.com/office/powerpoint/2010/main" val="775986436"/>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637" y="10557"/>
            <a:ext cx="7836763" cy="4536504"/>
          </a:xfrm>
          <a:effectLst>
            <a:glow rad="127000">
              <a:schemeClr val="tx1">
                <a:lumMod val="75000"/>
                <a:lumOff val="25000"/>
              </a:schemeClr>
            </a:glow>
          </a:effectLst>
        </p:spPr>
        <p:txBody>
          <a:bodyPr>
            <a:normAutofit/>
          </a:bodyPr>
          <a:lstStyle/>
          <a:p>
            <a:pPr algn="r" rtl="1"/>
            <a:r>
              <a:rPr lang="fa-IR" sz="4000" b="1" dirty="0" smtClean="0"/>
              <a:t/>
            </a:r>
            <a:br>
              <a:rPr lang="fa-IR" sz="4000" b="1" dirty="0" smtClean="0"/>
            </a:br>
            <a:r>
              <a:rPr lang="fa-IR" sz="4000" b="1" dirty="0" smtClean="0"/>
              <a:t>۲.  ناقص: </a:t>
            </a:r>
            <a:br>
              <a:rPr lang="fa-IR" sz="4000" b="1" dirty="0" smtClean="0"/>
            </a:br>
            <a:r>
              <a:rPr lang="fa-IR" sz="4000" b="1" dirty="0" smtClean="0"/>
              <a:t>چنان است که با آزمایش و بررسی چند مورد، حکم کلی صادر گردد. </a:t>
            </a:r>
            <a:br>
              <a:rPr lang="fa-IR" sz="4000" b="1" dirty="0" smtClean="0"/>
            </a:br>
            <a:r>
              <a:rPr lang="fa-IR" sz="4000" b="1" dirty="0" smtClean="0"/>
              <a:t/>
            </a:r>
            <a:br>
              <a:rPr lang="fa-IR" sz="4000" b="1" dirty="0" smtClean="0"/>
            </a:br>
            <a:r>
              <a:rPr lang="fa-IR" sz="4000" b="1" dirty="0" smtClean="0"/>
              <a:t>مثل اینکه با حرارت دادن چند نمونه فلز، حکم به انبساط تمام فلزات بدهیم.</a:t>
            </a:r>
            <a:endParaRPr lang="en-US" sz="4000" b="1" dirty="0"/>
          </a:p>
        </p:txBody>
      </p:sp>
      <p:sp>
        <p:nvSpPr>
          <p:cNvPr id="6" name="Slide Number Placeholder 5"/>
          <p:cNvSpPr>
            <a:spLocks noGrp="1"/>
          </p:cNvSpPr>
          <p:nvPr>
            <p:ph type="sldNum" sz="quarter" idx="12"/>
          </p:nvPr>
        </p:nvSpPr>
        <p:spPr/>
        <p:txBody>
          <a:bodyPr/>
          <a:lstStyle/>
          <a:p>
            <a:r>
              <a:rPr lang="fa-IR" b="1" dirty="0" smtClean="0"/>
              <a:t>125</a:t>
            </a:r>
            <a:endParaRPr lang="en-US" b="1" dirty="0"/>
          </a:p>
        </p:txBody>
      </p:sp>
      <p:sp>
        <p:nvSpPr>
          <p:cNvPr id="7" name="Rounded Rectangle 6"/>
          <p:cNvSpPr/>
          <p:nvPr/>
        </p:nvSpPr>
        <p:spPr>
          <a:xfrm>
            <a:off x="1265686" y="5052112"/>
            <a:ext cx="5976664" cy="993088"/>
          </a:xfrm>
          <a:prstGeom prst="roundRect">
            <a:avLst/>
          </a:prstGeom>
          <a:effectLst>
            <a:glow rad="228600">
              <a:schemeClr val="accent5">
                <a:lumMod val="50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r>
              <a:rPr lang="fa-IR" sz="2800" b="1" dirty="0">
                <a:solidFill>
                  <a:srgbClr val="2F2B20"/>
                </a:solidFill>
              </a:rPr>
              <a:t>نکته: استقراء روش استدلال در علوم فیزیکی، زیستی و انسانی است.</a:t>
            </a:r>
            <a:endParaRPr lang="en-US" sz="2800" b="1" dirty="0">
              <a:solidFill>
                <a:srgbClr val="2F2B20"/>
              </a:solidFill>
            </a:endParaRPr>
          </a:p>
        </p:txBody>
      </p:sp>
    </p:spTree>
    <p:extLst>
      <p:ext uri="{BB962C8B-B14F-4D97-AF65-F5344CB8AC3E}">
        <p14:creationId xmlns:p14="http://schemas.microsoft.com/office/powerpoint/2010/main" val="4082977182"/>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dirty="0" smtClean="0"/>
              <a:t>126</a:t>
            </a:r>
            <a:endParaRPr lang="en-US" dirty="0"/>
          </a:p>
        </p:txBody>
      </p:sp>
      <p:sp>
        <p:nvSpPr>
          <p:cNvPr id="12" name="TextBox 11"/>
          <p:cNvSpPr txBox="1"/>
          <p:nvPr/>
        </p:nvSpPr>
        <p:spPr>
          <a:xfrm>
            <a:off x="493946" y="2348880"/>
            <a:ext cx="7565796" cy="1938992"/>
          </a:xfrm>
          <a:prstGeom prst="rect">
            <a:avLst/>
          </a:prstGeom>
          <a:noFill/>
        </p:spPr>
        <p:txBody>
          <a:bodyPr wrap="square" rtlCol="0">
            <a:spAutoFit/>
          </a:bodyPr>
          <a:lstStyle/>
          <a:p>
            <a:pPr algn="just" rtl="1"/>
            <a:r>
              <a:rPr lang="fa-IR" sz="4000" b="1" dirty="0" smtClean="0">
                <a:solidFill>
                  <a:srgbClr val="2F2B20"/>
                </a:solidFill>
              </a:rPr>
              <a:t>قیاس، استدلالی است که به مدد آن از قانون کلی به نتیجه ای جزئی می رسیم.</a:t>
            </a:r>
          </a:p>
          <a:p>
            <a:pPr algn="just" rtl="1"/>
            <a:endParaRPr lang="fa-IR" sz="3600" b="1" dirty="0" smtClean="0">
              <a:solidFill>
                <a:srgbClr val="2F2B20"/>
              </a:solidFill>
            </a:endParaRPr>
          </a:p>
        </p:txBody>
      </p:sp>
      <p:sp>
        <p:nvSpPr>
          <p:cNvPr id="8" name="TextBox 7"/>
          <p:cNvSpPr txBox="1"/>
          <p:nvPr/>
        </p:nvSpPr>
        <p:spPr>
          <a:xfrm>
            <a:off x="568432" y="638754"/>
            <a:ext cx="7416824" cy="769441"/>
          </a:xfrm>
          <a:prstGeom prst="rect">
            <a:avLst/>
          </a:prstGeom>
          <a:noFill/>
        </p:spPr>
        <p:txBody>
          <a:bodyPr wrap="square" rtlCol="1">
            <a:spAutoFit/>
          </a:bodyPr>
          <a:lstStyle>
            <a:defPPr>
              <a:defRPr lang="en-US"/>
            </a:defPPr>
            <a:lvl1pPr algn="ctr" rtl="1">
              <a:defRPr sz="4400" b="1">
                <a:solidFill>
                  <a:srgbClr val="2F2B20"/>
                </a:solidFill>
              </a:defRPr>
            </a:lvl1pPr>
          </a:lstStyle>
          <a:p>
            <a:r>
              <a:rPr lang="fa-IR" dirty="0"/>
              <a:t>ج) قیاس </a:t>
            </a:r>
            <a:r>
              <a:rPr lang="fa-IR" dirty="0" smtClean="0"/>
              <a:t>  (</a:t>
            </a:r>
            <a:r>
              <a:rPr lang="en-US" dirty="0"/>
              <a:t>Deduction</a:t>
            </a:r>
            <a:r>
              <a:rPr lang="fa-IR" dirty="0"/>
              <a:t>)</a:t>
            </a:r>
            <a:endParaRPr lang="en-US" dirty="0"/>
          </a:p>
        </p:txBody>
      </p:sp>
    </p:spTree>
    <p:extLst>
      <p:ext uri="{BB962C8B-B14F-4D97-AF65-F5344CB8AC3E}">
        <p14:creationId xmlns:p14="http://schemas.microsoft.com/office/powerpoint/2010/main" val="384488397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dirty="0" smtClean="0"/>
              <a:t>127</a:t>
            </a:r>
            <a:endParaRPr lang="en-US" dirty="0"/>
          </a:p>
        </p:txBody>
      </p:sp>
      <p:sp>
        <p:nvSpPr>
          <p:cNvPr id="9" name="Rounded Rectangle 8"/>
          <p:cNvSpPr/>
          <p:nvPr/>
        </p:nvSpPr>
        <p:spPr>
          <a:xfrm>
            <a:off x="568432" y="1903989"/>
            <a:ext cx="7416824" cy="3511292"/>
          </a:xfrm>
          <a:prstGeom prst="roundRect">
            <a:avLst/>
          </a:prstGeom>
          <a:gradFill flip="none" rotWithShape="1">
            <a:gsLst>
              <a:gs pos="0">
                <a:schemeClr val="accent3">
                  <a:lumMod val="40000"/>
                  <a:lumOff val="60000"/>
                </a:schemeClr>
              </a:gs>
              <a:gs pos="49000">
                <a:schemeClr val="accent3">
                  <a:lumMod val="95000"/>
                  <a:lumOff val="5000"/>
                </a:schemeClr>
              </a:gs>
              <a:gs pos="100000">
                <a:schemeClr val="accent3">
                  <a:lumMod val="60000"/>
                </a:schemeClr>
              </a:gs>
            </a:gsLst>
            <a:path path="circle">
              <a:fillToRect l="50000" t="130000" r="50000" b="-30000"/>
            </a:path>
            <a:tileRect/>
          </a:gradFill>
        </p:spPr>
        <p:style>
          <a:lnRef idx="0">
            <a:schemeClr val="accent1"/>
          </a:lnRef>
          <a:fillRef idx="3">
            <a:schemeClr val="accent1"/>
          </a:fillRef>
          <a:effectRef idx="3">
            <a:schemeClr val="accent1"/>
          </a:effectRef>
          <a:fontRef idx="minor">
            <a:schemeClr val="lt1"/>
          </a:fontRef>
        </p:style>
        <p:txBody>
          <a:bodyPr rtlCol="0" anchor="ct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rtl="1"/>
            <a:r>
              <a:rPr lang="fa-IR" sz="3200" b="1" dirty="0" smtClean="0">
                <a:solidFill>
                  <a:srgbClr val="FFFFFF"/>
                </a:solidFill>
              </a:rPr>
              <a:t>سقراط              انسان           است  =  مقدمه</a:t>
            </a:r>
            <a:endParaRPr lang="en-US" sz="3200" b="1" dirty="0" smtClean="0">
              <a:solidFill>
                <a:srgbClr val="FFFFFF"/>
              </a:solidFill>
            </a:endParaRPr>
          </a:p>
          <a:p>
            <a:pPr algn="ctr" rtl="1"/>
            <a:endParaRPr lang="fa-IR" sz="3200" b="1" dirty="0" smtClean="0">
              <a:solidFill>
                <a:srgbClr val="FFFFFF"/>
              </a:solidFill>
            </a:endParaRPr>
          </a:p>
          <a:p>
            <a:pPr algn="ctr" rtl="1"/>
            <a:r>
              <a:rPr lang="fa-IR" sz="3200" b="1" dirty="0" smtClean="0">
                <a:solidFill>
                  <a:srgbClr val="FFFFFF"/>
                </a:solidFill>
              </a:rPr>
              <a:t>هر انسانی          فانی            است  =  مقدمه</a:t>
            </a:r>
            <a:endParaRPr lang="en-US" sz="3200" b="1" dirty="0" smtClean="0">
              <a:solidFill>
                <a:srgbClr val="FFFFFF"/>
              </a:solidFill>
            </a:endParaRPr>
          </a:p>
          <a:p>
            <a:pPr algn="ctr" rtl="1"/>
            <a:endParaRPr lang="fa-IR" sz="3200" b="1" dirty="0" smtClean="0">
              <a:solidFill>
                <a:srgbClr val="FFFFFF"/>
              </a:solidFill>
            </a:endParaRPr>
          </a:p>
          <a:p>
            <a:pPr algn="ctr" rtl="1"/>
            <a:r>
              <a:rPr lang="fa-IR" sz="3200" b="1" dirty="0" smtClean="0">
                <a:solidFill>
                  <a:srgbClr val="FFFFFF"/>
                </a:solidFill>
              </a:rPr>
              <a:t>سقراط              فانی            است  =  نتیجه</a:t>
            </a:r>
            <a:endParaRPr lang="en-US" sz="3200" b="1" dirty="0">
              <a:solidFill>
                <a:srgbClr val="FFFFFF"/>
              </a:solidFill>
            </a:endParaRPr>
          </a:p>
        </p:txBody>
      </p:sp>
      <p:sp>
        <p:nvSpPr>
          <p:cNvPr id="2" name="کادر متن 1"/>
          <p:cNvSpPr txBox="1"/>
          <p:nvPr/>
        </p:nvSpPr>
        <p:spPr>
          <a:xfrm>
            <a:off x="2548652" y="404664"/>
            <a:ext cx="3456384" cy="707886"/>
          </a:xfrm>
          <a:prstGeom prst="rect">
            <a:avLst/>
          </a:prstGeom>
          <a:noFill/>
        </p:spPr>
        <p:txBody>
          <a:bodyPr wrap="square" rtlCol="0">
            <a:spAutoFit/>
          </a:bodyPr>
          <a:lstStyle/>
          <a:p>
            <a:pPr algn="ctr" rtl="1"/>
            <a:r>
              <a:rPr lang="fa-IR" sz="4000" b="1" dirty="0" smtClean="0"/>
              <a:t>مثال برای قیاس</a:t>
            </a:r>
            <a:endParaRPr lang="en-US" sz="4000" b="1" dirty="0"/>
          </a:p>
        </p:txBody>
      </p:sp>
    </p:spTree>
    <p:extLst>
      <p:ext uri="{BB962C8B-B14F-4D97-AF65-F5344CB8AC3E}">
        <p14:creationId xmlns:p14="http://schemas.microsoft.com/office/powerpoint/2010/main" val="40503650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128</a:t>
            </a:r>
            <a:endParaRPr lang="en-US" dirty="0"/>
          </a:p>
        </p:txBody>
      </p:sp>
      <p:sp>
        <p:nvSpPr>
          <p:cNvPr id="6" name="TextBox 5"/>
          <p:cNvSpPr txBox="1"/>
          <p:nvPr/>
        </p:nvSpPr>
        <p:spPr>
          <a:xfrm>
            <a:off x="683568" y="1268760"/>
            <a:ext cx="7200800" cy="3785652"/>
          </a:xfrm>
          <a:prstGeom prst="rect">
            <a:avLst/>
          </a:prstGeom>
          <a:noFill/>
        </p:spPr>
        <p:txBody>
          <a:bodyPr wrap="square" rtlCol="1">
            <a:spAutoFit/>
          </a:bodyPr>
          <a:lstStyle/>
          <a:p>
            <a:pPr algn="just" rtl="1"/>
            <a:r>
              <a:rPr lang="fa-IR" sz="4000" b="1" dirty="0" smtClean="0">
                <a:solidFill>
                  <a:srgbClr val="2F2B20"/>
                </a:solidFill>
              </a:rPr>
              <a:t>در اینجا از این قانون کلی که «هر انسانی فانی است» به این نتیجه جزئی که «سقراط» فانی است، رسیده ایم. </a:t>
            </a:r>
          </a:p>
          <a:p>
            <a:pPr algn="just" rtl="1"/>
            <a:endParaRPr lang="fa-IR" sz="4000" b="1" dirty="0">
              <a:solidFill>
                <a:srgbClr val="2F2B20"/>
              </a:solidFill>
            </a:endParaRPr>
          </a:p>
          <a:p>
            <a:pPr algn="just" rtl="1"/>
            <a:r>
              <a:rPr lang="fa-IR" sz="4000" b="1" dirty="0" smtClean="0">
                <a:solidFill>
                  <a:srgbClr val="2F2B20"/>
                </a:solidFill>
              </a:rPr>
              <a:t>این گونه استدلال را قیاس می نامند.</a:t>
            </a:r>
          </a:p>
          <a:p>
            <a:pPr algn="just" rtl="1"/>
            <a:endParaRPr lang="en-US" sz="4000" b="1" dirty="0" smtClean="0">
              <a:solidFill>
                <a:srgbClr val="2F2B20"/>
              </a:solidFill>
            </a:endParaRPr>
          </a:p>
        </p:txBody>
      </p:sp>
    </p:spTree>
    <p:extLst>
      <p:ext uri="{BB962C8B-B14F-4D97-AF65-F5344CB8AC3E}">
        <p14:creationId xmlns:p14="http://schemas.microsoft.com/office/powerpoint/2010/main" val="2705270722"/>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129</a:t>
            </a:r>
            <a:endParaRPr lang="en-US" dirty="0"/>
          </a:p>
        </p:txBody>
      </p:sp>
      <p:sp>
        <p:nvSpPr>
          <p:cNvPr id="6" name="TextBox 5"/>
          <p:cNvSpPr txBox="1"/>
          <p:nvPr/>
        </p:nvSpPr>
        <p:spPr>
          <a:xfrm>
            <a:off x="611560" y="412889"/>
            <a:ext cx="7303018" cy="5632311"/>
          </a:xfrm>
          <a:prstGeom prst="rect">
            <a:avLst/>
          </a:prstGeom>
          <a:noFill/>
        </p:spPr>
        <p:txBody>
          <a:bodyPr wrap="square" rtlCol="1">
            <a:spAutoFit/>
          </a:bodyPr>
          <a:lstStyle/>
          <a:p>
            <a:pPr algn="just" rtl="1"/>
            <a:endParaRPr lang="en-US" sz="4000" b="1" dirty="0" smtClean="0">
              <a:solidFill>
                <a:srgbClr val="2F2B20"/>
              </a:solidFill>
            </a:endParaRPr>
          </a:p>
          <a:p>
            <a:pPr algn="just" rtl="1"/>
            <a:r>
              <a:rPr lang="fa-IR" sz="4000" b="1" dirty="0" smtClean="0">
                <a:solidFill>
                  <a:srgbClr val="2F2B20"/>
                </a:solidFill>
              </a:rPr>
              <a:t>به بیان دیگر: قیاس عبارت است از دو قضیه به هم پیوسته که از قبول آنها، قبول قضیه دیگری لازم می آید. </a:t>
            </a:r>
          </a:p>
          <a:p>
            <a:pPr algn="just" rtl="1"/>
            <a:endParaRPr lang="fa-IR" sz="4000" b="1" dirty="0">
              <a:solidFill>
                <a:srgbClr val="2F2B20"/>
              </a:solidFill>
            </a:endParaRPr>
          </a:p>
          <a:p>
            <a:pPr algn="just" rtl="1"/>
            <a:r>
              <a:rPr lang="fa-IR" sz="4000" b="1" dirty="0" smtClean="0">
                <a:solidFill>
                  <a:srgbClr val="2F2B20"/>
                </a:solidFill>
              </a:rPr>
              <a:t>مثلاً اگر بپذیریم که: </a:t>
            </a:r>
          </a:p>
          <a:p>
            <a:pPr algn="just" rtl="1"/>
            <a:r>
              <a:rPr lang="fa-IR" sz="4000" b="1" dirty="0" smtClean="0">
                <a:solidFill>
                  <a:srgbClr val="2F2B20"/>
                </a:solidFill>
              </a:rPr>
              <a:t>« سقراط انسان است و هر انسانی هم فانی است» باید قبول کنیم که «سقراط فانی است».</a:t>
            </a:r>
            <a:endParaRPr lang="en-US" sz="4000" b="1" dirty="0">
              <a:solidFill>
                <a:srgbClr val="2F2B20"/>
              </a:solidFill>
            </a:endParaRPr>
          </a:p>
        </p:txBody>
      </p:sp>
    </p:spTree>
    <p:extLst>
      <p:ext uri="{BB962C8B-B14F-4D97-AF65-F5344CB8AC3E}">
        <p14:creationId xmlns:p14="http://schemas.microsoft.com/office/powerpoint/2010/main" val="241726859"/>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435583"/>
            <a:ext cx="6601544" cy="2808312"/>
          </a:xfrm>
        </p:spPr>
        <p:txBody>
          <a:bodyPr>
            <a:normAutofit/>
          </a:bodyPr>
          <a:lstStyle/>
          <a:p>
            <a:pPr algn="just" rtl="1"/>
            <a:r>
              <a:rPr lang="fa-IR" sz="4000" b="1" dirty="0">
                <a:solidFill>
                  <a:schemeClr val="tx1"/>
                </a:solidFill>
              </a:rPr>
              <a:t>در اصطلاح، هر کدام از قضیۀ اول و دوم را «مقدمه» می گویند و قضیه ای را که با پذیرش دو مقدمه پذیرفته می شود، «نتیجه» می </a:t>
            </a:r>
            <a:r>
              <a:rPr lang="fa-IR" sz="4000" b="1" dirty="0" smtClean="0">
                <a:solidFill>
                  <a:schemeClr val="tx1"/>
                </a:solidFill>
              </a:rPr>
              <a:t>نامند.</a:t>
            </a:r>
            <a:endParaRPr lang="fa-IR" sz="4000" dirty="0">
              <a:solidFill>
                <a:schemeClr val="tx1"/>
              </a:solidFill>
            </a:endParaRPr>
          </a:p>
        </p:txBody>
      </p:sp>
      <p:sp>
        <p:nvSpPr>
          <p:cNvPr id="5" name="Slide Number Placeholder 4"/>
          <p:cNvSpPr>
            <a:spLocks noGrp="1"/>
          </p:cNvSpPr>
          <p:nvPr>
            <p:ph type="sldNum" sz="quarter" idx="12"/>
          </p:nvPr>
        </p:nvSpPr>
        <p:spPr/>
        <p:txBody>
          <a:bodyPr/>
          <a:lstStyle/>
          <a:p>
            <a:r>
              <a:rPr lang="fa-IR" dirty="0" smtClean="0"/>
              <a:t>130</a:t>
            </a:r>
            <a:endParaRPr lang="en-US" dirty="0"/>
          </a:p>
        </p:txBody>
      </p:sp>
    </p:spTree>
    <p:extLst>
      <p:ext uri="{BB962C8B-B14F-4D97-AF65-F5344CB8AC3E}">
        <p14:creationId xmlns:p14="http://schemas.microsoft.com/office/powerpoint/2010/main" val="1822308477"/>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131</a:t>
            </a:r>
            <a:endParaRPr lang="en-US" dirty="0"/>
          </a:p>
        </p:txBody>
      </p:sp>
      <p:sp>
        <p:nvSpPr>
          <p:cNvPr id="15362" name="Text Box 2"/>
          <p:cNvSpPr txBox="1">
            <a:spLocks noChangeArrowheads="1"/>
          </p:cNvSpPr>
          <p:nvPr/>
        </p:nvSpPr>
        <p:spPr bwMode="auto">
          <a:xfrm>
            <a:off x="611560" y="1484784"/>
            <a:ext cx="7272808" cy="3807666"/>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t" anchorCtr="0" compatLnSpc="1">
            <a:prstTxWarp prst="textNoShape">
              <a:avLst/>
            </a:prstTxWarp>
          </a:bodyPr>
          <a:lstStyle/>
          <a:p>
            <a:pPr algn="r" rtl="1" fontAlgn="base">
              <a:spcBef>
                <a:spcPct val="0"/>
              </a:spcBef>
              <a:spcAft>
                <a:spcPts val="1000"/>
              </a:spcAft>
            </a:pPr>
            <a:r>
              <a:rPr lang="fa-IR" sz="4000" dirty="0" smtClean="0">
                <a:solidFill>
                  <a:srgbClr val="2F2B20"/>
                </a:solidFill>
                <a:latin typeface="Arial" pitchFamily="34" charset="0"/>
                <a:ea typeface="Arial" pitchFamily="34" charset="0"/>
              </a:rPr>
              <a:t>سقراط، انسان است  = مقدمه</a:t>
            </a:r>
            <a:r>
              <a:rPr lang="en-US" sz="4000" dirty="0" smtClean="0">
                <a:solidFill>
                  <a:srgbClr val="2F2B20"/>
                </a:solidFill>
                <a:latin typeface="Arial" pitchFamily="34" charset="0"/>
                <a:ea typeface="Arial" pitchFamily="34" charset="0"/>
                <a:cs typeface="Arial" pitchFamily="34" charset="0"/>
              </a:rPr>
              <a:t>    </a:t>
            </a:r>
          </a:p>
          <a:p>
            <a:pPr algn="r" rtl="1" fontAlgn="base">
              <a:spcBef>
                <a:spcPct val="0"/>
              </a:spcBef>
              <a:spcAft>
                <a:spcPts val="1000"/>
              </a:spcAft>
            </a:pPr>
            <a:r>
              <a:rPr lang="fa-IR" sz="4000" dirty="0" smtClean="0">
                <a:solidFill>
                  <a:srgbClr val="2F2B20"/>
                </a:solidFill>
                <a:latin typeface="Arial" pitchFamily="34" charset="0"/>
                <a:ea typeface="Arial" pitchFamily="34" charset="0"/>
                <a:cs typeface="Arial" pitchFamily="34" charset="0"/>
              </a:rPr>
              <a:t>                                        </a:t>
            </a:r>
            <a:r>
              <a:rPr lang="fa-IR" sz="4000" dirty="0" err="1" smtClean="0">
                <a:solidFill>
                  <a:srgbClr val="2F2B20"/>
                </a:solidFill>
                <a:latin typeface="Arial" pitchFamily="34" charset="0"/>
                <a:ea typeface="Arial" pitchFamily="34" charset="0"/>
                <a:cs typeface="Arial" pitchFamily="34" charset="0"/>
              </a:rPr>
              <a:t>مقدمتین</a:t>
            </a:r>
            <a:r>
              <a:rPr lang="fa-IR" sz="4000" dirty="0" smtClean="0">
                <a:solidFill>
                  <a:srgbClr val="2F2B20"/>
                </a:solidFill>
                <a:latin typeface="Arial" pitchFamily="34" charset="0"/>
                <a:ea typeface="Arial" pitchFamily="34" charset="0"/>
                <a:cs typeface="Arial" pitchFamily="34" charset="0"/>
              </a:rPr>
              <a:t> </a:t>
            </a:r>
            <a:endParaRPr lang="en-US" sz="4000" dirty="0" smtClean="0">
              <a:solidFill>
                <a:srgbClr val="2F2B20"/>
              </a:solidFill>
              <a:latin typeface="Arial" pitchFamily="34" charset="0"/>
              <a:ea typeface="Arial" pitchFamily="34" charset="0"/>
              <a:cs typeface="Arial" pitchFamily="34" charset="0"/>
            </a:endParaRPr>
          </a:p>
          <a:p>
            <a:pPr algn="r" rtl="1" fontAlgn="base">
              <a:spcBef>
                <a:spcPct val="0"/>
              </a:spcBef>
              <a:spcAft>
                <a:spcPts val="1000"/>
              </a:spcAft>
            </a:pPr>
            <a:r>
              <a:rPr lang="fa-IR" sz="4000" dirty="0" smtClean="0">
                <a:solidFill>
                  <a:srgbClr val="2F2B20"/>
                </a:solidFill>
                <a:latin typeface="Arial" pitchFamily="34" charset="0"/>
                <a:ea typeface="Arial" pitchFamily="34" charset="0"/>
              </a:rPr>
              <a:t>هر انسانی فانی است  = مقدمه</a:t>
            </a:r>
            <a:endParaRPr lang="en-US" sz="4000" dirty="0" smtClean="0">
              <a:solidFill>
                <a:srgbClr val="2F2B20"/>
              </a:solidFill>
              <a:latin typeface="Arial" pitchFamily="34" charset="0"/>
              <a:ea typeface="Arial" pitchFamily="34" charset="0"/>
              <a:cs typeface="Arial" pitchFamily="34" charset="0"/>
            </a:endParaRPr>
          </a:p>
          <a:p>
            <a:pPr algn="r" rtl="1" fontAlgn="base">
              <a:spcBef>
                <a:spcPct val="0"/>
              </a:spcBef>
              <a:spcAft>
                <a:spcPts val="1000"/>
              </a:spcAft>
            </a:pPr>
            <a:endParaRPr lang="en-US" sz="4000" dirty="0" smtClean="0">
              <a:solidFill>
                <a:srgbClr val="2F2B20"/>
              </a:solidFill>
              <a:latin typeface="Arial" pitchFamily="34" charset="0"/>
              <a:ea typeface="Arial" pitchFamily="34" charset="0"/>
              <a:cs typeface="Arial" pitchFamily="34" charset="0"/>
            </a:endParaRPr>
          </a:p>
          <a:p>
            <a:pPr algn="r" rtl="1" fontAlgn="base">
              <a:spcBef>
                <a:spcPct val="0"/>
              </a:spcBef>
              <a:spcAft>
                <a:spcPts val="1000"/>
              </a:spcAft>
            </a:pPr>
            <a:r>
              <a:rPr lang="fa-IR" sz="4000" dirty="0" smtClean="0">
                <a:solidFill>
                  <a:srgbClr val="2F2B20"/>
                </a:solidFill>
                <a:latin typeface="Arial" pitchFamily="34" charset="0"/>
                <a:ea typeface="Arial" pitchFamily="34" charset="0"/>
              </a:rPr>
              <a:t>سقراط، فانی است  = نتیجه</a:t>
            </a:r>
            <a:r>
              <a:rPr lang="en-US" sz="4000" dirty="0" smtClean="0">
                <a:solidFill>
                  <a:srgbClr val="2F2B20"/>
                </a:solidFill>
                <a:latin typeface="Arial" pitchFamily="34" charset="0"/>
                <a:ea typeface="Arial" pitchFamily="34" charset="0"/>
                <a:cs typeface="Arial" pitchFamily="34" charset="0"/>
              </a:rPr>
              <a:t> </a:t>
            </a:r>
            <a:endParaRPr lang="en-US" sz="4000" dirty="0" smtClean="0">
              <a:solidFill>
                <a:srgbClr val="2F2B20"/>
              </a:solidFill>
              <a:latin typeface="Arial" pitchFamily="34" charset="0"/>
              <a:cs typeface="Arial" pitchFamily="34" charset="0"/>
            </a:endParaRPr>
          </a:p>
        </p:txBody>
      </p:sp>
      <p:cxnSp>
        <p:nvCxnSpPr>
          <p:cNvPr id="4" name="متصل کننده مستقیم 3"/>
          <p:cNvCxnSpPr/>
          <p:nvPr/>
        </p:nvCxnSpPr>
        <p:spPr>
          <a:xfrm flipH="1">
            <a:off x="2315344" y="2103137"/>
            <a:ext cx="648072" cy="453009"/>
          </a:xfrm>
          <a:prstGeom prst="line">
            <a:avLst/>
          </a:prstGeom>
        </p:spPr>
        <p:style>
          <a:lnRef idx="3">
            <a:schemeClr val="accent1"/>
          </a:lnRef>
          <a:fillRef idx="0">
            <a:schemeClr val="accent1"/>
          </a:fillRef>
          <a:effectRef idx="2">
            <a:schemeClr val="accent1"/>
          </a:effectRef>
          <a:fontRef idx="minor">
            <a:schemeClr val="tx1"/>
          </a:fontRef>
        </p:style>
      </p:cxnSp>
      <p:cxnSp>
        <p:nvCxnSpPr>
          <p:cNvPr id="13" name="متصل کننده مستقیم 12"/>
          <p:cNvCxnSpPr/>
          <p:nvPr/>
        </p:nvCxnSpPr>
        <p:spPr>
          <a:xfrm flipH="1" flipV="1">
            <a:off x="2315344" y="2722910"/>
            <a:ext cx="495672" cy="371198"/>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11410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15</a:t>
            </a:r>
            <a:endParaRPr lang="en-US" dirty="0"/>
          </a:p>
        </p:txBody>
      </p:sp>
      <p:sp>
        <p:nvSpPr>
          <p:cNvPr id="5" name="Title 1"/>
          <p:cNvSpPr txBox="1">
            <a:spLocks/>
          </p:cNvSpPr>
          <p:nvPr/>
        </p:nvSpPr>
        <p:spPr>
          <a:xfrm>
            <a:off x="323528" y="1988840"/>
            <a:ext cx="7659687" cy="3816424"/>
          </a:xfrm>
          <a:prstGeom prst="rect">
            <a:avLst/>
          </a:prstGeom>
        </p:spPr>
        <p:txBody>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r" rtl="1"/>
            <a:r>
              <a:rPr lang="fa-IR" sz="3200" b="1" dirty="0" smtClean="0">
                <a:solidFill>
                  <a:schemeClr val="tx1"/>
                </a:solidFill>
              </a:rPr>
              <a:t/>
            </a:r>
            <a:br>
              <a:rPr lang="fa-IR" sz="3200" b="1" dirty="0" smtClean="0">
                <a:solidFill>
                  <a:schemeClr val="tx1"/>
                </a:solidFill>
              </a:rPr>
            </a:br>
            <a:r>
              <a:rPr lang="fa-IR" sz="3200" b="1" dirty="0" smtClean="0">
                <a:solidFill>
                  <a:schemeClr val="tx1"/>
                </a:solidFill>
              </a:rPr>
              <a:t>به تصویر ذهنی یک چیز تصور گفته می شود .  </a:t>
            </a:r>
          </a:p>
          <a:p>
            <a:pPr algn="r" rtl="1"/>
            <a:r>
              <a:rPr lang="fa-IR" sz="3200" b="1" dirty="0" smtClean="0">
                <a:solidFill>
                  <a:schemeClr val="tx1"/>
                </a:solidFill>
              </a:rPr>
              <a:t>مانند تصویر ذهنی  منعکس شده  چیزی  بدون نسبت دادن تصویری به تصویری دیگر</a:t>
            </a:r>
          </a:p>
          <a:p>
            <a:pPr algn="r" rtl="1"/>
            <a:r>
              <a:rPr lang="fa-IR" sz="3200" b="1" dirty="0" smtClean="0">
                <a:solidFill>
                  <a:schemeClr val="tx1"/>
                </a:solidFill>
              </a:rPr>
              <a:t> </a:t>
            </a:r>
            <a:br>
              <a:rPr lang="fa-IR" sz="3200" b="1" dirty="0" smtClean="0">
                <a:solidFill>
                  <a:schemeClr val="tx1"/>
                </a:solidFill>
              </a:rPr>
            </a:br>
            <a:r>
              <a:rPr lang="fa-IR" sz="3200" b="1" dirty="0" smtClean="0">
                <a:solidFill>
                  <a:schemeClr val="tx1"/>
                </a:solidFill>
              </a:rPr>
              <a:t>مثال :   </a:t>
            </a:r>
          </a:p>
          <a:p>
            <a:pPr algn="r" rtl="1"/>
            <a:r>
              <a:rPr lang="fa-IR" sz="3200" b="1" dirty="0" smtClean="0">
                <a:solidFill>
                  <a:schemeClr val="tx1"/>
                </a:solidFill>
              </a:rPr>
              <a:t>تصویر  یک  </a:t>
            </a:r>
            <a:r>
              <a:rPr lang="fa-IR" sz="3200" b="1" dirty="0" smtClean="0">
                <a:solidFill>
                  <a:schemeClr val="accent1">
                    <a:lumMod val="75000"/>
                  </a:schemeClr>
                </a:solidFill>
              </a:rPr>
              <a:t>درخت</a:t>
            </a:r>
            <a:r>
              <a:rPr lang="fa-IR" sz="3200" b="1" dirty="0" smtClean="0">
                <a:solidFill>
                  <a:schemeClr val="tx2">
                    <a:lumMod val="75000"/>
                  </a:schemeClr>
                </a:solidFill>
              </a:rPr>
              <a:t> </a:t>
            </a:r>
            <a:r>
              <a:rPr lang="fa-IR" sz="3200" b="1" dirty="0" smtClean="0">
                <a:solidFill>
                  <a:schemeClr val="accent1">
                    <a:lumMod val="75000"/>
                  </a:schemeClr>
                </a:solidFill>
              </a:rPr>
              <a:t> </a:t>
            </a:r>
            <a:r>
              <a:rPr lang="fa-IR" sz="3200" b="1" dirty="0" smtClean="0">
                <a:solidFill>
                  <a:schemeClr val="tx1"/>
                </a:solidFill>
              </a:rPr>
              <a:t>یا  </a:t>
            </a:r>
            <a:r>
              <a:rPr lang="fa-IR" sz="3200" b="1" dirty="0" smtClean="0">
                <a:solidFill>
                  <a:schemeClr val="accent1">
                    <a:lumMod val="75000"/>
                  </a:schemeClr>
                </a:solidFill>
              </a:rPr>
              <a:t>انسان</a:t>
            </a:r>
            <a:r>
              <a:rPr lang="fa-IR" sz="3200" b="1" dirty="0" smtClean="0">
                <a:solidFill>
                  <a:schemeClr val="tx1"/>
                </a:solidFill>
              </a:rPr>
              <a:t>   یا   یک  </a:t>
            </a:r>
            <a:r>
              <a:rPr lang="fa-IR" sz="3200" b="1" dirty="0" smtClean="0">
                <a:solidFill>
                  <a:schemeClr val="accent1">
                    <a:lumMod val="75000"/>
                  </a:schemeClr>
                </a:solidFill>
              </a:rPr>
              <a:t>صندلی </a:t>
            </a:r>
            <a:r>
              <a:rPr lang="fa-IR" sz="3200" b="1" dirty="0" smtClean="0">
                <a:solidFill>
                  <a:schemeClr val="tx1"/>
                </a:solidFill>
              </a:rPr>
              <a:t>در  ذهن</a:t>
            </a:r>
            <a:endParaRPr lang="en-US" sz="3200" b="1" dirty="0">
              <a:solidFill>
                <a:schemeClr val="tx1"/>
              </a:solidFill>
            </a:endParaRPr>
          </a:p>
        </p:txBody>
      </p:sp>
      <p:sp>
        <p:nvSpPr>
          <p:cNvPr id="6" name="TextBox 5"/>
          <p:cNvSpPr txBox="1"/>
          <p:nvPr/>
        </p:nvSpPr>
        <p:spPr>
          <a:xfrm>
            <a:off x="1691680" y="332656"/>
            <a:ext cx="5112568" cy="1107996"/>
          </a:xfrm>
          <a:prstGeom prst="rect">
            <a:avLst/>
          </a:prstGeom>
          <a:noFill/>
        </p:spPr>
        <p:txBody>
          <a:bodyPr wrap="square" rtlCol="1">
            <a:spAutoFit/>
          </a:bodyPr>
          <a:lstStyle/>
          <a:p>
            <a:pPr algn="ctr" rtl="1"/>
            <a:r>
              <a:rPr lang="fa-IR" sz="6600" b="1" dirty="0" smtClean="0"/>
              <a:t>تصور</a:t>
            </a:r>
            <a:r>
              <a:rPr lang="fa-IR" sz="1100" b="1" dirty="0" smtClean="0"/>
              <a:t> </a:t>
            </a:r>
            <a:endParaRPr lang="fa-IR" sz="1100" b="1" dirty="0"/>
          </a:p>
        </p:txBody>
      </p:sp>
    </p:spTree>
    <p:extLst>
      <p:ext uri="{BB962C8B-B14F-4D97-AF65-F5344CB8AC3E}">
        <p14:creationId xmlns:p14="http://schemas.microsoft.com/office/powerpoint/2010/main" val="2299570203"/>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132</a:t>
            </a:r>
            <a:endParaRPr lang="en-US" dirty="0"/>
          </a:p>
        </p:txBody>
      </p:sp>
      <p:sp>
        <p:nvSpPr>
          <p:cNvPr id="8" name="Title 1"/>
          <p:cNvSpPr txBox="1">
            <a:spLocks/>
          </p:cNvSpPr>
          <p:nvPr/>
        </p:nvSpPr>
        <p:spPr>
          <a:xfrm>
            <a:off x="285720" y="714356"/>
            <a:ext cx="7620000" cy="1143000"/>
          </a:xfrm>
          <a:prstGeom prst="rect">
            <a:avLst/>
          </a:prstGeom>
        </p:spPr>
        <p:txBody>
          <a:bodyPr/>
          <a:lstStyle/>
          <a:p>
            <a:pPr algn="ctr" rtl="1">
              <a:spcBef>
                <a:spcPct val="0"/>
              </a:spcBef>
              <a:defRPr/>
            </a:pPr>
            <a:r>
              <a:rPr lang="fa-IR" sz="4600" spc="-100" dirty="0" smtClean="0">
                <a:solidFill>
                  <a:srgbClr val="675E47"/>
                </a:solidFill>
                <a:latin typeface="Cambria"/>
                <a:ea typeface="+mj-ea"/>
                <a:cs typeface="Times New Roman" panose="02020603050405020304" pitchFamily="18" charset="0"/>
              </a:rPr>
              <a:t>د) </a:t>
            </a:r>
            <a:r>
              <a:rPr lang="fa-IR" sz="4600" b="1" spc="-100" dirty="0" smtClean="0">
                <a:solidFill>
                  <a:srgbClr val="675E47"/>
                </a:solidFill>
                <a:latin typeface="Cambria"/>
                <a:ea typeface="+mj-ea"/>
                <a:cs typeface="Times New Roman" panose="02020603050405020304" pitchFamily="18" charset="0"/>
              </a:rPr>
              <a:t>اقسام</a:t>
            </a:r>
            <a:r>
              <a:rPr lang="fa-IR" sz="4600" spc="-100" dirty="0" smtClean="0">
                <a:solidFill>
                  <a:srgbClr val="675E47"/>
                </a:solidFill>
                <a:latin typeface="Cambria"/>
                <a:ea typeface="+mj-ea"/>
                <a:cs typeface="Times New Roman" panose="02020603050405020304" pitchFamily="18" charset="0"/>
              </a:rPr>
              <a:t> </a:t>
            </a:r>
            <a:r>
              <a:rPr lang="fa-IR" sz="4600" b="1" spc="-100" dirty="0" smtClean="0">
                <a:solidFill>
                  <a:srgbClr val="675E47"/>
                </a:solidFill>
                <a:latin typeface="Cambria"/>
                <a:ea typeface="+mj-ea"/>
                <a:cs typeface="Times New Roman" panose="02020603050405020304" pitchFamily="18" charset="0"/>
              </a:rPr>
              <a:t>قیاس</a:t>
            </a:r>
            <a:endParaRPr lang="fa-IR" sz="4600" b="1" spc="-100" dirty="0">
              <a:solidFill>
                <a:srgbClr val="675E47"/>
              </a:solidFill>
              <a:latin typeface="Cambria"/>
              <a:ea typeface="+mj-ea"/>
              <a:cs typeface="Times New Roman" panose="02020603050405020304" pitchFamily="18" charset="0"/>
            </a:endParaRPr>
          </a:p>
        </p:txBody>
      </p:sp>
      <p:sp>
        <p:nvSpPr>
          <p:cNvPr id="2" name="پیمایش افقی 1"/>
          <p:cNvSpPr/>
          <p:nvPr/>
        </p:nvSpPr>
        <p:spPr>
          <a:xfrm rot="758684">
            <a:off x="1226303" y="2287903"/>
            <a:ext cx="5738833" cy="3383737"/>
          </a:xfrm>
          <a:prstGeom prst="horizontalScroll">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eaLnBrk="0" fontAlgn="base" hangingPunct="0">
              <a:spcBef>
                <a:spcPct val="0"/>
              </a:spcBef>
              <a:spcAft>
                <a:spcPct val="0"/>
              </a:spcAft>
            </a:pPr>
            <a:r>
              <a:rPr lang="fa-IR" sz="4000" b="1" dirty="0">
                <a:solidFill>
                  <a:srgbClr val="2F2B20"/>
                </a:solidFill>
                <a:latin typeface="Arial" pitchFamily="34" charset="0"/>
                <a:ea typeface="Calibri" pitchFamily="34" charset="0"/>
              </a:rPr>
              <a:t>قیاس بر دو قسم </a:t>
            </a:r>
            <a:r>
              <a:rPr lang="fa-IR" sz="4000" b="1" dirty="0" smtClean="0">
                <a:solidFill>
                  <a:srgbClr val="2F2B20"/>
                </a:solidFill>
                <a:latin typeface="Arial" pitchFamily="34" charset="0"/>
                <a:ea typeface="Calibri" pitchFamily="34" charset="0"/>
              </a:rPr>
              <a:t>است :</a:t>
            </a:r>
          </a:p>
          <a:p>
            <a:pPr algn="ctr" rtl="1" eaLnBrk="0" fontAlgn="base" hangingPunct="0">
              <a:spcBef>
                <a:spcPct val="0"/>
              </a:spcBef>
              <a:spcAft>
                <a:spcPct val="0"/>
              </a:spcAft>
            </a:pPr>
            <a:r>
              <a:rPr lang="fa-IR" sz="4000" b="1" dirty="0" smtClean="0">
                <a:solidFill>
                  <a:srgbClr val="2F2B20"/>
                </a:solidFill>
                <a:latin typeface="Arial" pitchFamily="34" charset="0"/>
                <a:ea typeface="Calibri" pitchFamily="34" charset="0"/>
              </a:rPr>
              <a:t> </a:t>
            </a:r>
          </a:p>
          <a:p>
            <a:pPr algn="ctr" rtl="1" eaLnBrk="0" fontAlgn="base" hangingPunct="0">
              <a:spcBef>
                <a:spcPct val="0"/>
              </a:spcBef>
              <a:spcAft>
                <a:spcPct val="0"/>
              </a:spcAft>
            </a:pPr>
            <a:r>
              <a:rPr lang="fa-IR" sz="4000" b="1" dirty="0" err="1" smtClean="0">
                <a:solidFill>
                  <a:srgbClr val="2F2B20"/>
                </a:solidFill>
                <a:latin typeface="Arial" pitchFamily="34" charset="0"/>
                <a:ea typeface="Calibri" pitchFamily="34" charset="0"/>
              </a:rPr>
              <a:t>اقترانی</a:t>
            </a:r>
            <a:r>
              <a:rPr lang="fa-IR" sz="4000" b="1" dirty="0" smtClean="0">
                <a:solidFill>
                  <a:srgbClr val="2F2B20"/>
                </a:solidFill>
                <a:latin typeface="Arial" pitchFamily="34" charset="0"/>
                <a:ea typeface="Calibri" pitchFamily="34" charset="0"/>
              </a:rPr>
              <a:t> </a:t>
            </a:r>
            <a:r>
              <a:rPr lang="fa-IR" sz="4000" b="1" dirty="0">
                <a:solidFill>
                  <a:srgbClr val="2F2B20"/>
                </a:solidFill>
                <a:latin typeface="Arial" pitchFamily="34" charset="0"/>
                <a:ea typeface="Calibri" pitchFamily="34" charset="0"/>
              </a:rPr>
              <a:t>و </a:t>
            </a:r>
            <a:r>
              <a:rPr lang="fa-IR" sz="4000" b="1" dirty="0" smtClean="0">
                <a:solidFill>
                  <a:srgbClr val="2F2B20"/>
                </a:solidFill>
                <a:latin typeface="Arial" pitchFamily="34" charset="0"/>
                <a:ea typeface="Calibri" pitchFamily="34" charset="0"/>
              </a:rPr>
              <a:t>استثنایی</a:t>
            </a:r>
            <a:endParaRPr lang="fa-IR" sz="4000" b="1" dirty="0">
              <a:solidFill>
                <a:srgbClr val="2F2B20"/>
              </a:solidFill>
              <a:latin typeface="Arial" pitchFamily="34" charset="0"/>
              <a:ea typeface="Calibri" pitchFamily="34" charset="0"/>
            </a:endParaRPr>
          </a:p>
        </p:txBody>
      </p:sp>
    </p:spTree>
    <p:extLst>
      <p:ext uri="{BB962C8B-B14F-4D97-AF65-F5344CB8AC3E}">
        <p14:creationId xmlns:p14="http://schemas.microsoft.com/office/powerpoint/2010/main" val="1230154333"/>
      </p:ext>
    </p:extLst>
  </p:cSld>
  <p:clrMapOvr>
    <a:masterClrMapping/>
  </p:clrMapOvr>
  <p:transition spd="slow">
    <p:fade/>
  </p:transition>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133</a:t>
            </a:r>
            <a:endParaRPr lang="en-US" dirty="0"/>
          </a:p>
        </p:txBody>
      </p:sp>
      <p:sp>
        <p:nvSpPr>
          <p:cNvPr id="14337" name="Rectangle 1"/>
          <p:cNvSpPr>
            <a:spLocks noChangeArrowheads="1"/>
          </p:cNvSpPr>
          <p:nvPr/>
        </p:nvSpPr>
        <p:spPr bwMode="auto">
          <a:xfrm>
            <a:off x="899592" y="463882"/>
            <a:ext cx="6732239"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1" eaLnBrk="0" fontAlgn="base" hangingPunct="0">
              <a:spcBef>
                <a:spcPct val="0"/>
              </a:spcBef>
              <a:spcAft>
                <a:spcPct val="0"/>
              </a:spcAft>
            </a:pPr>
            <a:endParaRPr lang="en-US" sz="4000" b="1" dirty="0" smtClean="0">
              <a:solidFill>
                <a:srgbClr val="2F2B20"/>
              </a:solidFill>
              <a:latin typeface="Arial" pitchFamily="34" charset="0"/>
            </a:endParaRPr>
          </a:p>
          <a:p>
            <a:pPr algn="just" rtl="1" eaLnBrk="0" fontAlgn="base" hangingPunct="0">
              <a:spcBef>
                <a:spcPct val="0"/>
              </a:spcBef>
              <a:spcAft>
                <a:spcPct val="0"/>
              </a:spcAft>
            </a:pPr>
            <a:r>
              <a:rPr lang="fa-IR" sz="4000" b="1" dirty="0" smtClean="0">
                <a:solidFill>
                  <a:srgbClr val="2F2B20"/>
                </a:solidFill>
                <a:latin typeface="Arial" pitchFamily="34" charset="0"/>
                <a:ea typeface="Calibri" pitchFamily="34" charset="0"/>
              </a:rPr>
              <a:t>۱- قیاس </a:t>
            </a:r>
            <a:r>
              <a:rPr lang="fa-IR" sz="4000" b="1" dirty="0" err="1" smtClean="0">
                <a:solidFill>
                  <a:srgbClr val="2F2B20"/>
                </a:solidFill>
                <a:latin typeface="Arial" pitchFamily="34" charset="0"/>
                <a:ea typeface="Calibri" pitchFamily="34" charset="0"/>
              </a:rPr>
              <a:t>اقترانی</a:t>
            </a:r>
            <a:r>
              <a:rPr lang="fa-IR" sz="4000" b="1" dirty="0" smtClean="0">
                <a:solidFill>
                  <a:srgbClr val="2F2B20"/>
                </a:solidFill>
                <a:latin typeface="Arial" pitchFamily="34" charset="0"/>
                <a:ea typeface="Calibri" pitchFamily="34" charset="0"/>
              </a:rPr>
              <a:t> :</a:t>
            </a:r>
          </a:p>
          <a:p>
            <a:pPr algn="just" rtl="1" eaLnBrk="0" fontAlgn="base" hangingPunct="0">
              <a:spcBef>
                <a:spcPct val="0"/>
              </a:spcBef>
              <a:spcAft>
                <a:spcPct val="0"/>
              </a:spcAft>
            </a:pPr>
            <a:endParaRPr lang="fa-IR" sz="4000" b="1" dirty="0" smtClean="0">
              <a:solidFill>
                <a:srgbClr val="2F2B20"/>
              </a:solidFill>
              <a:latin typeface="Arial" pitchFamily="34" charset="0"/>
              <a:ea typeface="Calibri" pitchFamily="34" charset="0"/>
            </a:endParaRPr>
          </a:p>
          <a:p>
            <a:pPr algn="just" rtl="1" eaLnBrk="0" fontAlgn="base" hangingPunct="0">
              <a:spcBef>
                <a:spcPct val="0"/>
              </a:spcBef>
              <a:spcAft>
                <a:spcPct val="0"/>
              </a:spcAft>
            </a:pPr>
            <a:r>
              <a:rPr lang="fa-IR" sz="4000" b="1" dirty="0" smtClean="0">
                <a:solidFill>
                  <a:srgbClr val="2F2B20"/>
                </a:solidFill>
                <a:latin typeface="Arial" pitchFamily="34" charset="0"/>
                <a:ea typeface="Calibri" pitchFamily="34" charset="0"/>
              </a:rPr>
              <a:t>قیاسی است که نتیجۀ آن عیناً در مقدمه نباشد، بلکه موضوع نتیجه آن در یک مقدمه و محمول نتیجه آن در مقدمۀ دیگر باشد.</a:t>
            </a:r>
          </a:p>
          <a:p>
            <a:pPr algn="just" rtl="1" eaLnBrk="0" fontAlgn="base" hangingPunct="0">
              <a:spcBef>
                <a:spcPct val="0"/>
              </a:spcBef>
              <a:spcAft>
                <a:spcPct val="0"/>
              </a:spcAft>
            </a:pPr>
            <a:endParaRPr lang="en-US" sz="4000" b="1" dirty="0" smtClean="0">
              <a:solidFill>
                <a:srgbClr val="2F2B20"/>
              </a:solidFill>
              <a:latin typeface="Arial" pitchFamily="34" charset="0"/>
            </a:endParaRPr>
          </a:p>
        </p:txBody>
      </p:sp>
    </p:spTree>
    <p:extLst>
      <p:ext uri="{BB962C8B-B14F-4D97-AF65-F5344CB8AC3E}">
        <p14:creationId xmlns:p14="http://schemas.microsoft.com/office/powerpoint/2010/main" val="2515204034"/>
      </p:ext>
    </p:extLst>
  </p:cSld>
  <p:clrMapOvr>
    <a:masterClrMapping/>
  </p:clrMapOvr>
  <p:transition spd="slow">
    <p:fade/>
  </p:transition>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134</a:t>
            </a:r>
            <a:endParaRPr lang="en-US" dirty="0"/>
          </a:p>
        </p:txBody>
      </p:sp>
      <p:sp>
        <p:nvSpPr>
          <p:cNvPr id="14337" name="Rectangle 1"/>
          <p:cNvSpPr>
            <a:spLocks noChangeArrowheads="1"/>
          </p:cNvSpPr>
          <p:nvPr/>
        </p:nvSpPr>
        <p:spPr bwMode="auto">
          <a:xfrm>
            <a:off x="827584" y="476672"/>
            <a:ext cx="6732239"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1" eaLnBrk="0" fontAlgn="base" hangingPunct="0">
              <a:spcBef>
                <a:spcPct val="0"/>
              </a:spcBef>
              <a:spcAft>
                <a:spcPct val="0"/>
              </a:spcAft>
            </a:pPr>
            <a:endParaRPr lang="en-US" sz="4000" b="1" dirty="0" smtClean="0">
              <a:solidFill>
                <a:srgbClr val="2F2B20"/>
              </a:solidFill>
              <a:latin typeface="Arial" pitchFamily="34" charset="0"/>
            </a:endParaRPr>
          </a:p>
          <a:p>
            <a:pPr algn="just" rtl="1" eaLnBrk="0" fontAlgn="base" hangingPunct="0">
              <a:spcBef>
                <a:spcPct val="0"/>
              </a:spcBef>
              <a:spcAft>
                <a:spcPct val="0"/>
              </a:spcAft>
            </a:pPr>
            <a:endParaRPr lang="en-US" sz="4000" b="1" dirty="0" smtClean="0">
              <a:solidFill>
                <a:srgbClr val="2F2B20"/>
              </a:solidFill>
              <a:latin typeface="Arial" pitchFamily="34" charset="0"/>
            </a:endParaRPr>
          </a:p>
          <a:p>
            <a:pPr algn="just" rtl="1" eaLnBrk="0" fontAlgn="base" hangingPunct="0">
              <a:spcBef>
                <a:spcPct val="0"/>
              </a:spcBef>
              <a:spcAft>
                <a:spcPct val="0"/>
              </a:spcAft>
            </a:pPr>
            <a:r>
              <a:rPr lang="fa-IR" sz="4000" b="1" dirty="0" smtClean="0">
                <a:solidFill>
                  <a:srgbClr val="2F2B20"/>
                </a:solidFill>
                <a:latin typeface="Arial" pitchFamily="34" charset="0"/>
                <a:ea typeface="Calibri" pitchFamily="34" charset="0"/>
              </a:rPr>
              <a:t>قیاسی که ذکر شد، قیاس اقترانی است. زیرا موضوع نتیجه(سقراط) در مقدمۀ اول وجود دارد و محمول نتیجه (فانی) در مقدمۀ دوم.</a:t>
            </a:r>
            <a:endParaRPr lang="fa-IR" sz="4000" b="1" dirty="0" smtClean="0">
              <a:solidFill>
                <a:srgbClr val="2F2B20"/>
              </a:solidFill>
              <a:latin typeface="Arial" pitchFamily="34" charset="0"/>
            </a:endParaRPr>
          </a:p>
        </p:txBody>
      </p:sp>
    </p:spTree>
    <p:extLst>
      <p:ext uri="{BB962C8B-B14F-4D97-AF65-F5344CB8AC3E}">
        <p14:creationId xmlns:p14="http://schemas.microsoft.com/office/powerpoint/2010/main" val="3121364713"/>
      </p:ext>
    </p:extLst>
  </p:cSld>
  <p:clrMapOvr>
    <a:masterClrMapping/>
  </p:clrMapOvr>
  <p:transition spd="slow">
    <p:fade/>
  </p:transition>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135</a:t>
            </a:r>
            <a:endParaRPr lang="en-US" dirty="0"/>
          </a:p>
        </p:txBody>
      </p:sp>
      <p:sp>
        <p:nvSpPr>
          <p:cNvPr id="6" name="TextBox 5"/>
          <p:cNvSpPr txBox="1"/>
          <p:nvPr/>
        </p:nvSpPr>
        <p:spPr>
          <a:xfrm>
            <a:off x="323528" y="388977"/>
            <a:ext cx="7920880" cy="5632311"/>
          </a:xfrm>
          <a:prstGeom prst="rect">
            <a:avLst/>
          </a:prstGeom>
          <a:noFill/>
        </p:spPr>
        <p:txBody>
          <a:bodyPr wrap="square" rtlCol="1">
            <a:spAutoFit/>
          </a:bodyPr>
          <a:lstStyle/>
          <a:p>
            <a:pPr algn="just" rtl="1"/>
            <a:r>
              <a:rPr lang="fa-IR" sz="4000" b="1" dirty="0" smtClean="0">
                <a:solidFill>
                  <a:srgbClr val="2F2B20"/>
                </a:solidFill>
              </a:rPr>
              <a:t>۲- قیاس استثنایی: </a:t>
            </a:r>
          </a:p>
          <a:p>
            <a:pPr algn="just" rtl="1"/>
            <a:endParaRPr lang="fa-IR" sz="4000" b="1" dirty="0">
              <a:solidFill>
                <a:srgbClr val="2F2B20"/>
              </a:solidFill>
            </a:endParaRPr>
          </a:p>
          <a:p>
            <a:pPr algn="just" rtl="1"/>
            <a:r>
              <a:rPr lang="fa-IR" sz="4000" b="1" dirty="0" smtClean="0">
                <a:solidFill>
                  <a:srgbClr val="2F2B20"/>
                </a:solidFill>
              </a:rPr>
              <a:t>قیاسی است که نتیجه یا نقیض (= منفی) نتیجه آن در مقدمه ذکر شده باشد.</a:t>
            </a:r>
            <a:r>
              <a:rPr lang="en-US" sz="4000" b="1" dirty="0" smtClean="0">
                <a:solidFill>
                  <a:srgbClr val="2F2B20"/>
                </a:solidFill>
              </a:rPr>
              <a:t> </a:t>
            </a:r>
            <a:endParaRPr lang="fa-IR" sz="4000" b="1" dirty="0" smtClean="0">
              <a:solidFill>
                <a:srgbClr val="2F2B20"/>
              </a:solidFill>
            </a:endParaRPr>
          </a:p>
          <a:p>
            <a:pPr algn="just" rtl="1"/>
            <a:endParaRPr lang="en-US" sz="4000" b="1" dirty="0" smtClean="0">
              <a:solidFill>
                <a:srgbClr val="2F2B20"/>
              </a:solidFill>
            </a:endParaRPr>
          </a:p>
          <a:p>
            <a:pPr algn="just" rtl="1"/>
            <a:r>
              <a:rPr lang="fa-IR" sz="4000" b="1" dirty="0" smtClean="0">
                <a:solidFill>
                  <a:srgbClr val="2F2B20"/>
                </a:solidFill>
              </a:rPr>
              <a:t>مثال: </a:t>
            </a:r>
            <a:endParaRPr lang="en-US" sz="4000" b="1" dirty="0" smtClean="0">
              <a:solidFill>
                <a:srgbClr val="2F2B20"/>
              </a:solidFill>
            </a:endParaRPr>
          </a:p>
          <a:p>
            <a:pPr algn="r" rtl="1"/>
            <a:r>
              <a:rPr lang="fa-IR" sz="4000" b="1" dirty="0" smtClean="0">
                <a:solidFill>
                  <a:srgbClr val="C89F5D"/>
                </a:solidFill>
              </a:rPr>
              <a:t>هرگاه </a:t>
            </a:r>
            <a:r>
              <a:rPr lang="fa-IR" sz="4000" b="1" dirty="0">
                <a:solidFill>
                  <a:srgbClr val="C89F5D"/>
                </a:solidFill>
              </a:rPr>
              <a:t>خورشید </a:t>
            </a:r>
            <a:r>
              <a:rPr lang="fa-IR" sz="4000" b="1" dirty="0" err="1" smtClean="0">
                <a:solidFill>
                  <a:srgbClr val="C89F5D"/>
                </a:solidFill>
              </a:rPr>
              <a:t>برآید،روزموجود</a:t>
            </a:r>
            <a:r>
              <a:rPr lang="fa-IR" sz="4000" b="1" dirty="0" smtClean="0">
                <a:solidFill>
                  <a:srgbClr val="C89F5D"/>
                </a:solidFill>
              </a:rPr>
              <a:t> </a:t>
            </a:r>
            <a:r>
              <a:rPr lang="fa-IR" sz="4000" b="1" dirty="0">
                <a:solidFill>
                  <a:srgbClr val="C89F5D"/>
                </a:solidFill>
              </a:rPr>
              <a:t>است = مقدمه</a:t>
            </a:r>
            <a:endParaRPr lang="en-US" sz="4000" b="1" dirty="0">
              <a:solidFill>
                <a:srgbClr val="C89F5D"/>
              </a:solidFill>
            </a:endParaRPr>
          </a:p>
          <a:p>
            <a:pPr algn="r" rtl="1"/>
            <a:r>
              <a:rPr lang="fa-IR" sz="4000" b="1" dirty="0">
                <a:solidFill>
                  <a:srgbClr val="C89F5D"/>
                </a:solidFill>
              </a:rPr>
              <a:t>اکنون خورشید برآمده است = مقدمه</a:t>
            </a:r>
            <a:endParaRPr lang="en-US" sz="4000" b="1" dirty="0">
              <a:solidFill>
                <a:srgbClr val="C89F5D"/>
              </a:solidFill>
            </a:endParaRPr>
          </a:p>
          <a:p>
            <a:pPr algn="r" rtl="1"/>
            <a:r>
              <a:rPr lang="fa-IR" sz="4000" b="1" dirty="0">
                <a:solidFill>
                  <a:srgbClr val="C89F5D"/>
                </a:solidFill>
              </a:rPr>
              <a:t>پس روز موجود است = نتیجه </a:t>
            </a:r>
            <a:endParaRPr lang="fa-IR" sz="4000" b="1" dirty="0" smtClean="0">
              <a:solidFill>
                <a:srgbClr val="C89F5D"/>
              </a:solidFill>
            </a:endParaRPr>
          </a:p>
        </p:txBody>
      </p:sp>
    </p:spTree>
    <p:extLst>
      <p:ext uri="{BB962C8B-B14F-4D97-AF65-F5344CB8AC3E}">
        <p14:creationId xmlns:p14="http://schemas.microsoft.com/office/powerpoint/2010/main" val="418923718"/>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136</a:t>
            </a:r>
            <a:endParaRPr lang="en-US" dirty="0"/>
          </a:p>
        </p:txBody>
      </p:sp>
      <p:sp>
        <p:nvSpPr>
          <p:cNvPr id="6" name="TextBox 5"/>
          <p:cNvSpPr txBox="1"/>
          <p:nvPr/>
        </p:nvSpPr>
        <p:spPr>
          <a:xfrm>
            <a:off x="971600" y="-475998"/>
            <a:ext cx="6624736" cy="4609595"/>
          </a:xfrm>
          <a:prstGeom prst="rect">
            <a:avLst/>
          </a:prstGeom>
          <a:noFill/>
        </p:spPr>
        <p:txBody>
          <a:bodyPr wrap="square" rtlCol="1">
            <a:spAutoFit/>
          </a:bodyPr>
          <a:lstStyle/>
          <a:p>
            <a:pPr algn="ctr" rtl="1">
              <a:lnSpc>
                <a:spcPct val="150000"/>
              </a:lnSpc>
            </a:pPr>
            <a:endParaRPr lang="en-US" sz="4000" b="1" dirty="0">
              <a:solidFill>
                <a:srgbClr val="C89F5D"/>
              </a:solidFill>
            </a:endParaRPr>
          </a:p>
          <a:p>
            <a:pPr algn="ctr" rtl="1">
              <a:lnSpc>
                <a:spcPct val="150000"/>
              </a:lnSpc>
            </a:pPr>
            <a:endParaRPr lang="fa-IR" sz="4000" b="1" dirty="0">
              <a:solidFill>
                <a:srgbClr val="2F2B20"/>
              </a:solidFill>
            </a:endParaRPr>
          </a:p>
          <a:p>
            <a:pPr algn="ctr" rtl="1">
              <a:lnSpc>
                <a:spcPct val="150000"/>
              </a:lnSpc>
            </a:pPr>
            <a:r>
              <a:rPr lang="fa-IR" sz="4000" b="1" dirty="0" smtClean="0">
                <a:solidFill>
                  <a:srgbClr val="2F2B20"/>
                </a:solidFill>
              </a:rPr>
              <a:t>در اینجا نتیجه قیاس یعنی </a:t>
            </a:r>
          </a:p>
          <a:p>
            <a:pPr algn="ctr" rtl="1">
              <a:lnSpc>
                <a:spcPct val="150000"/>
              </a:lnSpc>
            </a:pPr>
            <a:r>
              <a:rPr lang="fa-IR" sz="4000" b="1" dirty="0" smtClean="0">
                <a:solidFill>
                  <a:srgbClr val="2F2B20"/>
                </a:solidFill>
              </a:rPr>
              <a:t>« روز موجود است» </a:t>
            </a:r>
          </a:p>
          <a:p>
            <a:pPr algn="ctr" rtl="1">
              <a:lnSpc>
                <a:spcPct val="150000"/>
              </a:lnSpc>
            </a:pPr>
            <a:r>
              <a:rPr lang="fa-IR" sz="4000" b="1" dirty="0" smtClean="0">
                <a:solidFill>
                  <a:srgbClr val="2F2B20"/>
                </a:solidFill>
              </a:rPr>
              <a:t>در مقدمۀ اول وجود دارد.</a:t>
            </a:r>
            <a:endParaRPr lang="en-US" sz="4000" b="1" dirty="0">
              <a:solidFill>
                <a:srgbClr val="2F2B20"/>
              </a:solidFill>
            </a:endParaRPr>
          </a:p>
        </p:txBody>
      </p:sp>
    </p:spTree>
    <p:extLst>
      <p:ext uri="{BB962C8B-B14F-4D97-AF65-F5344CB8AC3E}">
        <p14:creationId xmlns:p14="http://schemas.microsoft.com/office/powerpoint/2010/main" val="3775726771"/>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137</a:t>
            </a:r>
            <a:endParaRPr lang="en-US" dirty="0"/>
          </a:p>
        </p:txBody>
      </p:sp>
      <p:sp>
        <p:nvSpPr>
          <p:cNvPr id="6" name="Rectangle 5"/>
          <p:cNvSpPr/>
          <p:nvPr/>
        </p:nvSpPr>
        <p:spPr>
          <a:xfrm>
            <a:off x="539552" y="830322"/>
            <a:ext cx="7358098" cy="5016758"/>
          </a:xfrm>
          <a:prstGeom prst="rect">
            <a:avLst/>
          </a:prstGeom>
        </p:spPr>
        <p:txBody>
          <a:bodyPr wrap="square">
            <a:spAutoFit/>
          </a:bodyPr>
          <a:lstStyle/>
          <a:p>
            <a:pPr algn="just" rtl="1"/>
            <a:r>
              <a:rPr lang="fa-IR" sz="4000" b="1" dirty="0" smtClean="0">
                <a:solidFill>
                  <a:srgbClr val="2F2B20"/>
                </a:solidFill>
              </a:rPr>
              <a:t>مهمترین نوع استدلال در منطق قیاس است. به نظر منطق دانان تنها از راه قیاس و به مدد استدلال قیاسی، می توان به کشف حقیقت نائل آمد.</a:t>
            </a:r>
          </a:p>
          <a:p>
            <a:pPr algn="just" rtl="1"/>
            <a:r>
              <a:rPr lang="fa-IR" sz="4000" b="1" dirty="0" smtClean="0">
                <a:solidFill>
                  <a:srgbClr val="2F2B20"/>
                </a:solidFill>
              </a:rPr>
              <a:t> </a:t>
            </a:r>
          </a:p>
          <a:p>
            <a:pPr algn="just" rtl="1"/>
            <a:r>
              <a:rPr lang="fa-IR" sz="4000" b="1" dirty="0" smtClean="0">
                <a:solidFill>
                  <a:srgbClr val="2F2B20"/>
                </a:solidFill>
              </a:rPr>
              <a:t>اینکه منطق را «فن استدلال» نامیده اند مقصود همین استدلال قیاس است. قیاس انواع مختلف و شکل های گوناگون دارد.</a:t>
            </a:r>
            <a:endParaRPr lang="en-US" sz="4000" b="1" dirty="0">
              <a:solidFill>
                <a:srgbClr val="2F2B20"/>
              </a:solidFill>
            </a:endParaRPr>
          </a:p>
        </p:txBody>
      </p:sp>
    </p:spTree>
    <p:extLst>
      <p:ext uri="{BB962C8B-B14F-4D97-AF65-F5344CB8AC3E}">
        <p14:creationId xmlns:p14="http://schemas.microsoft.com/office/powerpoint/2010/main" val="2759667384"/>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0" y="116632"/>
            <a:ext cx="8286776" cy="1143000"/>
          </a:xfrm>
        </p:spPr>
        <p:txBody>
          <a:bodyPr/>
          <a:lstStyle/>
          <a:p>
            <a:pPr algn="ctr" rtl="1"/>
            <a:r>
              <a:rPr lang="fa-IR" sz="4800" dirty="0">
                <a:solidFill>
                  <a:schemeClr val="tx1"/>
                </a:solidFill>
                <a:latin typeface="Arial" pitchFamily="34" charset="0"/>
                <a:ea typeface="Calibri" pitchFamily="34" charset="0"/>
                <a:cs typeface="B Titr" panose="00000700000000000000" pitchFamily="2" charset="-78"/>
              </a:rPr>
              <a:t>انتقاد بر منطق </a:t>
            </a:r>
            <a:r>
              <a:rPr lang="fa-IR" sz="4800" dirty="0" smtClean="0">
                <a:solidFill>
                  <a:schemeClr val="tx1"/>
                </a:solidFill>
                <a:latin typeface="Arial" pitchFamily="34" charset="0"/>
                <a:ea typeface="Calibri" pitchFamily="34" charset="0"/>
                <a:cs typeface="B Titr" panose="00000700000000000000" pitchFamily="2" charset="-78"/>
              </a:rPr>
              <a:t>صوری</a:t>
            </a:r>
            <a:endParaRPr lang="en-US" sz="4800" dirty="0">
              <a:cs typeface="B Titr" panose="00000700000000000000" pitchFamily="2" charset="-78"/>
            </a:endParaRPr>
          </a:p>
        </p:txBody>
      </p:sp>
      <p:sp>
        <p:nvSpPr>
          <p:cNvPr id="5" name="Slide Number Placeholder 4"/>
          <p:cNvSpPr>
            <a:spLocks noGrp="1"/>
          </p:cNvSpPr>
          <p:nvPr>
            <p:ph type="sldNum" sz="quarter" idx="12"/>
          </p:nvPr>
        </p:nvSpPr>
        <p:spPr/>
        <p:txBody>
          <a:bodyPr/>
          <a:lstStyle/>
          <a:p>
            <a:r>
              <a:rPr lang="fa-IR" dirty="0" smtClean="0"/>
              <a:t>138</a:t>
            </a:r>
            <a:endParaRPr lang="en-US" dirty="0"/>
          </a:p>
        </p:txBody>
      </p:sp>
      <p:sp>
        <p:nvSpPr>
          <p:cNvPr id="10241" name="Rectangle 1"/>
          <p:cNvSpPr>
            <a:spLocks noChangeArrowheads="1"/>
          </p:cNvSpPr>
          <p:nvPr/>
        </p:nvSpPr>
        <p:spPr bwMode="auto">
          <a:xfrm>
            <a:off x="683568" y="1364570"/>
            <a:ext cx="7130869"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1" fontAlgn="base">
              <a:spcBef>
                <a:spcPct val="0"/>
              </a:spcBef>
              <a:spcAft>
                <a:spcPct val="0"/>
              </a:spcAft>
            </a:pPr>
            <a:r>
              <a:rPr lang="fa-IR" sz="4000" b="1" dirty="0" smtClean="0">
                <a:solidFill>
                  <a:srgbClr val="2F2B20"/>
                </a:solidFill>
                <a:latin typeface="Arial" pitchFamily="34" charset="0"/>
                <a:ea typeface="Calibri" pitchFamily="34" charset="0"/>
              </a:rPr>
              <a:t>منطق صوری «ارسطویی» قرن ها بر فکر متفکران شرق و غرب حکومت می کرد و تنها وسیله کشف مجهول به شمار می رفت. </a:t>
            </a:r>
          </a:p>
          <a:p>
            <a:pPr algn="just" rtl="1" fontAlgn="base">
              <a:spcBef>
                <a:spcPct val="0"/>
              </a:spcBef>
              <a:spcAft>
                <a:spcPct val="0"/>
              </a:spcAft>
            </a:pPr>
            <a:endParaRPr lang="fa-IR" sz="4000" b="1" dirty="0">
              <a:solidFill>
                <a:srgbClr val="2F2B20"/>
              </a:solidFill>
              <a:latin typeface="Arial" pitchFamily="34" charset="0"/>
              <a:ea typeface="Calibri" pitchFamily="34" charset="0"/>
            </a:endParaRPr>
          </a:p>
          <a:p>
            <a:pPr algn="just" rtl="1" fontAlgn="base">
              <a:spcBef>
                <a:spcPct val="0"/>
              </a:spcBef>
              <a:spcAft>
                <a:spcPct val="0"/>
              </a:spcAft>
            </a:pPr>
            <a:r>
              <a:rPr lang="fa-IR" sz="4000" b="1" dirty="0" smtClean="0">
                <a:solidFill>
                  <a:srgbClr val="2F2B20"/>
                </a:solidFill>
                <a:latin typeface="Arial" pitchFamily="34" charset="0"/>
                <a:ea typeface="Calibri" pitchFamily="34" charset="0"/>
              </a:rPr>
              <a:t>علی رغم حمله های بنیان کنی که بر این منطق شده است، هنوز هم اندیشمندان زیادی شیفته آن هستند. </a:t>
            </a:r>
            <a:endParaRPr lang="fa-IR" sz="4000" b="1" dirty="0" smtClean="0">
              <a:solidFill>
                <a:srgbClr val="2F2B20"/>
              </a:solidFill>
              <a:latin typeface="Arial" pitchFamily="34" charset="0"/>
            </a:endParaRPr>
          </a:p>
        </p:txBody>
      </p:sp>
    </p:spTree>
    <p:extLst>
      <p:ext uri="{BB962C8B-B14F-4D97-AF65-F5344CB8AC3E}">
        <p14:creationId xmlns:p14="http://schemas.microsoft.com/office/powerpoint/2010/main" val="866939947"/>
      </p:ext>
    </p:extLst>
  </p:cSld>
  <p:clrMapOvr>
    <a:masterClrMapping/>
  </p:clrMapOvr>
  <mc:AlternateContent xmlns:mc="http://schemas.openxmlformats.org/markup-compatibility/2006" xmlns:p14="http://schemas.microsoft.com/office/powerpoint/2010/main">
    <mc:Choice Requires="p14">
      <p:transition spd="slow" p14:dur="3900">
        <p14:glitter dir="u" pattern="hexagon"/>
      </p:transition>
    </mc:Choice>
    <mc:Fallback xmlns="">
      <p:transition spd="slow">
        <p:fade/>
      </p:transition>
    </mc:Fallback>
  </mc:AlternateContent>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139</a:t>
            </a:r>
            <a:endParaRPr lang="en-US" dirty="0"/>
          </a:p>
        </p:txBody>
      </p:sp>
      <p:sp>
        <p:nvSpPr>
          <p:cNvPr id="10241" name="Rectangle 1"/>
          <p:cNvSpPr>
            <a:spLocks noChangeArrowheads="1"/>
          </p:cNvSpPr>
          <p:nvPr/>
        </p:nvSpPr>
        <p:spPr bwMode="auto">
          <a:xfrm>
            <a:off x="899592" y="1827691"/>
            <a:ext cx="6640314"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1" fontAlgn="base">
              <a:spcBef>
                <a:spcPct val="0"/>
              </a:spcBef>
              <a:spcAft>
                <a:spcPct val="0"/>
              </a:spcAft>
            </a:pPr>
            <a:r>
              <a:rPr lang="fa-IR" sz="4000" b="1" dirty="0" smtClean="0">
                <a:solidFill>
                  <a:srgbClr val="2F2B20"/>
                </a:solidFill>
                <a:latin typeface="Arial" pitchFamily="34" charset="0"/>
                <a:ea typeface="Calibri" pitchFamily="34" charset="0"/>
              </a:rPr>
              <a:t>شیفتگان منطق صوری قواعد این منطق را جزو فطرت انسان می دانند و معتقدند انسان در کاربرد قواعد منطق ناگزیر است. </a:t>
            </a:r>
            <a:endParaRPr lang="fa-IR" sz="4000" b="1" dirty="0" smtClean="0">
              <a:solidFill>
                <a:srgbClr val="2F2B20"/>
              </a:solidFill>
              <a:latin typeface="Arial" pitchFamily="34" charset="0"/>
            </a:endParaRPr>
          </a:p>
        </p:txBody>
      </p:sp>
    </p:spTree>
    <p:extLst>
      <p:ext uri="{BB962C8B-B14F-4D97-AF65-F5344CB8AC3E}">
        <p14:creationId xmlns:p14="http://schemas.microsoft.com/office/powerpoint/2010/main" val="2123289558"/>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140</a:t>
            </a:r>
            <a:endParaRPr lang="en-US" dirty="0"/>
          </a:p>
        </p:txBody>
      </p:sp>
      <p:sp>
        <p:nvSpPr>
          <p:cNvPr id="10241" name="Rectangle 1"/>
          <p:cNvSpPr>
            <a:spLocks noChangeArrowheads="1"/>
          </p:cNvSpPr>
          <p:nvPr/>
        </p:nvSpPr>
        <p:spPr bwMode="auto">
          <a:xfrm>
            <a:off x="683568" y="605001"/>
            <a:ext cx="712879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1" fontAlgn="base">
              <a:spcBef>
                <a:spcPct val="0"/>
              </a:spcBef>
              <a:spcAft>
                <a:spcPct val="0"/>
              </a:spcAft>
            </a:pPr>
            <a:r>
              <a:rPr lang="fa-IR" sz="4000" b="1" dirty="0" smtClean="0">
                <a:solidFill>
                  <a:srgbClr val="2F2B20"/>
                </a:solidFill>
                <a:latin typeface="Arial" pitchFamily="34" charset="0"/>
                <a:ea typeface="Calibri" pitchFamily="34" charset="0"/>
              </a:rPr>
              <a:t>در مقابل، مخالفان منطق صوری، در طول تاریخ، قواعد این منطق را بی حاصل، زاید و حتی گمراه کننده دانسته اند. </a:t>
            </a:r>
          </a:p>
          <a:p>
            <a:pPr algn="just" rtl="1" fontAlgn="base">
              <a:spcBef>
                <a:spcPct val="0"/>
              </a:spcBef>
              <a:spcAft>
                <a:spcPct val="0"/>
              </a:spcAft>
            </a:pPr>
            <a:endParaRPr lang="fa-IR" sz="4000" b="1" dirty="0" smtClean="0">
              <a:solidFill>
                <a:srgbClr val="2F2B20"/>
              </a:solidFill>
              <a:latin typeface="Arial" pitchFamily="34" charset="0"/>
              <a:ea typeface="Calibri" pitchFamily="34" charset="0"/>
            </a:endParaRPr>
          </a:p>
          <a:p>
            <a:pPr algn="just" rtl="1" fontAlgn="base">
              <a:spcBef>
                <a:spcPct val="0"/>
              </a:spcBef>
              <a:spcAft>
                <a:spcPct val="0"/>
              </a:spcAft>
            </a:pPr>
            <a:r>
              <a:rPr lang="fa-IR" sz="4000" b="1" dirty="0" smtClean="0">
                <a:solidFill>
                  <a:srgbClr val="2F2B20"/>
                </a:solidFill>
                <a:latin typeface="Arial" pitchFamily="34" charset="0"/>
                <a:ea typeface="Calibri" pitchFamily="34" charset="0"/>
              </a:rPr>
              <a:t>این انتقادها و مخالفت ها از رنسانس شدت گرفت و گوینده ترین ضربه ها وسیلۀ « </a:t>
            </a:r>
            <a:r>
              <a:rPr lang="fa-IR" sz="4000" b="1" dirty="0" err="1" smtClean="0">
                <a:solidFill>
                  <a:schemeClr val="tx1">
                    <a:lumMod val="90000"/>
                    <a:lumOff val="10000"/>
                  </a:schemeClr>
                </a:solidFill>
                <a:latin typeface="Arial" pitchFamily="34" charset="0"/>
                <a:ea typeface="Calibri" pitchFamily="34" charset="0"/>
              </a:rPr>
              <a:t>بیکن</a:t>
            </a:r>
            <a:r>
              <a:rPr lang="fa-IR" sz="4000" b="1" dirty="0" smtClean="0">
                <a:solidFill>
                  <a:schemeClr val="tx1">
                    <a:lumMod val="90000"/>
                    <a:lumOff val="10000"/>
                  </a:schemeClr>
                </a:solidFill>
                <a:latin typeface="Arial" pitchFamily="34" charset="0"/>
                <a:ea typeface="Calibri" pitchFamily="34" charset="0"/>
              </a:rPr>
              <a:t> </a:t>
            </a:r>
            <a:r>
              <a:rPr lang="fa-IR" sz="4000" b="1" dirty="0" smtClean="0">
                <a:solidFill>
                  <a:srgbClr val="2F2B20"/>
                </a:solidFill>
                <a:latin typeface="Arial" pitchFamily="34" charset="0"/>
                <a:ea typeface="Calibri" pitchFamily="34" charset="0"/>
              </a:rPr>
              <a:t>» و « </a:t>
            </a:r>
            <a:r>
              <a:rPr lang="fa-IR" sz="4000" b="1" dirty="0" smtClean="0">
                <a:solidFill>
                  <a:schemeClr val="tx1">
                    <a:lumMod val="90000"/>
                    <a:lumOff val="10000"/>
                  </a:schemeClr>
                </a:solidFill>
                <a:latin typeface="Arial" pitchFamily="34" charset="0"/>
                <a:ea typeface="Calibri" pitchFamily="34" charset="0"/>
              </a:rPr>
              <a:t>دکارت </a:t>
            </a:r>
            <a:r>
              <a:rPr lang="fa-IR" sz="4000" b="1" dirty="0" smtClean="0">
                <a:solidFill>
                  <a:srgbClr val="2F2B20"/>
                </a:solidFill>
                <a:latin typeface="Arial" pitchFamily="34" charset="0"/>
                <a:ea typeface="Calibri" pitchFamily="34" charset="0"/>
              </a:rPr>
              <a:t>» و «</a:t>
            </a:r>
            <a:r>
              <a:rPr lang="fa-IR" sz="4000" b="1" dirty="0" smtClean="0">
                <a:solidFill>
                  <a:schemeClr val="tx1">
                    <a:lumMod val="90000"/>
                    <a:lumOff val="10000"/>
                  </a:schemeClr>
                </a:solidFill>
                <a:latin typeface="Arial" pitchFamily="34" charset="0"/>
                <a:ea typeface="Calibri" pitchFamily="34" charset="0"/>
              </a:rPr>
              <a:t>استوارت میل </a:t>
            </a:r>
            <a:r>
              <a:rPr lang="fa-IR" sz="4000" b="1" dirty="0" smtClean="0">
                <a:solidFill>
                  <a:srgbClr val="2F2B20"/>
                </a:solidFill>
                <a:latin typeface="Arial" pitchFamily="34" charset="0"/>
                <a:ea typeface="Calibri" pitchFamily="34" charset="0"/>
              </a:rPr>
              <a:t>» بر پیکر منطق ارسطویی وارد شد.</a:t>
            </a:r>
            <a:endParaRPr lang="fa-IR" sz="4000" b="1" dirty="0" smtClean="0">
              <a:solidFill>
                <a:srgbClr val="2F2B20"/>
              </a:solidFill>
              <a:latin typeface="Arial" pitchFamily="34" charset="0"/>
            </a:endParaRPr>
          </a:p>
        </p:txBody>
      </p:sp>
    </p:spTree>
    <p:extLst>
      <p:ext uri="{BB962C8B-B14F-4D97-AF65-F5344CB8AC3E}">
        <p14:creationId xmlns:p14="http://schemas.microsoft.com/office/powerpoint/2010/main" val="1155727030"/>
      </p:ext>
    </p:extLst>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141</a:t>
            </a:r>
            <a:endParaRPr lang="en-US" dirty="0"/>
          </a:p>
        </p:txBody>
      </p:sp>
      <p:sp>
        <p:nvSpPr>
          <p:cNvPr id="7" name="TextBox 6"/>
          <p:cNvSpPr txBox="1"/>
          <p:nvPr/>
        </p:nvSpPr>
        <p:spPr>
          <a:xfrm>
            <a:off x="395536" y="764704"/>
            <a:ext cx="7633148" cy="5016758"/>
          </a:xfrm>
          <a:prstGeom prst="rect">
            <a:avLst/>
          </a:prstGeom>
          <a:noFill/>
        </p:spPr>
        <p:txBody>
          <a:bodyPr wrap="square" rtlCol="1">
            <a:spAutoFit/>
          </a:bodyPr>
          <a:lstStyle/>
          <a:p>
            <a:pPr algn="just" rtl="1"/>
            <a:r>
              <a:rPr lang="fa-IR" sz="4000" b="1" dirty="0" smtClean="0">
                <a:solidFill>
                  <a:srgbClr val="2F2B20"/>
                </a:solidFill>
              </a:rPr>
              <a:t> به نظر انتقاد کنندگان مهمترین عیب منطق ارسطویی آن است: از کشف مجهول ناتوان است: نتیجه قیاس حاصل مقدمات آن است. </a:t>
            </a:r>
          </a:p>
          <a:p>
            <a:pPr algn="just" rtl="1"/>
            <a:endParaRPr lang="fa-IR" sz="4000" b="1" dirty="0">
              <a:solidFill>
                <a:srgbClr val="2F2B20"/>
              </a:solidFill>
            </a:endParaRPr>
          </a:p>
          <a:p>
            <a:pPr algn="just" rtl="1"/>
            <a:r>
              <a:rPr lang="fa-IR" sz="4000" b="1" dirty="0" smtClean="0">
                <a:solidFill>
                  <a:srgbClr val="2F2B20"/>
                </a:solidFill>
              </a:rPr>
              <a:t>تا وقتی مقدمات معلوم نباشد، نتیجه ای به دست نمی آید و اگر مقدمات روشن باشد نتیجه خود به خود روشن و معلوم خواهد بود. </a:t>
            </a:r>
            <a:endParaRPr lang="fa-IR" sz="4000" b="1" dirty="0">
              <a:solidFill>
                <a:srgbClr val="2F2B20"/>
              </a:solidFill>
            </a:endParaRPr>
          </a:p>
        </p:txBody>
      </p:sp>
    </p:spTree>
    <p:extLst>
      <p:ext uri="{BB962C8B-B14F-4D97-AF65-F5344CB8AC3E}">
        <p14:creationId xmlns:p14="http://schemas.microsoft.com/office/powerpoint/2010/main" val="2894185056"/>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16</a:t>
            </a:r>
            <a:endParaRPr lang="en-US" dirty="0"/>
          </a:p>
        </p:txBody>
      </p:sp>
      <p:sp>
        <p:nvSpPr>
          <p:cNvPr id="5" name="TextBox 4"/>
          <p:cNvSpPr txBox="1"/>
          <p:nvPr/>
        </p:nvSpPr>
        <p:spPr>
          <a:xfrm>
            <a:off x="251520" y="1988840"/>
            <a:ext cx="7904856" cy="4031873"/>
          </a:xfrm>
          <a:prstGeom prst="rect">
            <a:avLst/>
          </a:prstGeom>
          <a:noFill/>
        </p:spPr>
        <p:txBody>
          <a:bodyPr wrap="square" rtlCol="0">
            <a:spAutoFit/>
          </a:bodyPr>
          <a:lstStyle/>
          <a:p>
            <a:pPr algn="r" rtl="1"/>
            <a:r>
              <a:rPr lang="fa-IR" sz="3200" b="1" dirty="0" smtClean="0"/>
              <a:t>تصدیق : نسبت دادن تصوری به یک تصور دیگر .</a:t>
            </a:r>
          </a:p>
          <a:p>
            <a:pPr algn="r" rtl="1"/>
            <a:r>
              <a:rPr lang="fa-IR" sz="3200" b="1" dirty="0" smtClean="0"/>
              <a:t>برای مثال :   </a:t>
            </a:r>
          </a:p>
          <a:p>
            <a:pPr algn="r" rtl="1"/>
            <a:r>
              <a:rPr lang="fa-IR" sz="3200" b="1" spc="-100" dirty="0">
                <a:solidFill>
                  <a:schemeClr val="accent1">
                    <a:lumMod val="75000"/>
                  </a:schemeClr>
                </a:solidFill>
                <a:latin typeface="+mj-lt"/>
                <a:ea typeface="+mj-ea"/>
                <a:cs typeface="+mj-cs"/>
              </a:rPr>
              <a:t>فیل </a:t>
            </a:r>
            <a:r>
              <a:rPr lang="fa-IR" sz="3200" b="1" spc="-100" dirty="0" smtClean="0">
                <a:solidFill>
                  <a:schemeClr val="accent1">
                    <a:lumMod val="75000"/>
                  </a:schemeClr>
                </a:solidFill>
                <a:latin typeface="+mj-lt"/>
                <a:ea typeface="+mj-ea"/>
                <a:cs typeface="+mj-cs"/>
              </a:rPr>
              <a:t> حیوان </a:t>
            </a:r>
            <a:r>
              <a:rPr lang="fa-IR" sz="3200" b="1" spc="-100" dirty="0">
                <a:solidFill>
                  <a:schemeClr val="accent1">
                    <a:lumMod val="75000"/>
                  </a:schemeClr>
                </a:solidFill>
                <a:latin typeface="+mj-lt"/>
                <a:ea typeface="+mj-ea"/>
                <a:cs typeface="+mj-cs"/>
              </a:rPr>
              <a:t>است  </a:t>
            </a:r>
            <a:r>
              <a:rPr lang="fa-IR" sz="3200" b="1" dirty="0" smtClean="0"/>
              <a:t>که در این مثال   </a:t>
            </a:r>
            <a:r>
              <a:rPr lang="fa-IR" sz="3200" b="1" spc="-100" dirty="0">
                <a:solidFill>
                  <a:schemeClr val="accent1">
                    <a:lumMod val="75000"/>
                  </a:schemeClr>
                </a:solidFill>
                <a:latin typeface="+mj-lt"/>
                <a:ea typeface="+mj-ea"/>
                <a:cs typeface="+mj-cs"/>
              </a:rPr>
              <a:t>فیل</a:t>
            </a:r>
            <a:r>
              <a:rPr lang="fa-IR" sz="3200" b="1" dirty="0" smtClean="0"/>
              <a:t>   و   </a:t>
            </a:r>
            <a:r>
              <a:rPr lang="fa-IR" sz="3200" b="1" spc="-100" dirty="0">
                <a:solidFill>
                  <a:schemeClr val="accent1">
                    <a:lumMod val="75000"/>
                  </a:schemeClr>
                </a:solidFill>
                <a:latin typeface="+mj-lt"/>
                <a:ea typeface="+mj-ea"/>
                <a:cs typeface="+mj-cs"/>
              </a:rPr>
              <a:t>حیوان</a:t>
            </a:r>
            <a:r>
              <a:rPr lang="fa-IR" sz="3200" b="1" dirty="0" smtClean="0"/>
              <a:t>   به همدیگر نسبت داده شده است.</a:t>
            </a:r>
          </a:p>
          <a:p>
            <a:pPr algn="r" rtl="1"/>
            <a:endParaRPr lang="fa-IR" sz="3200" b="1" dirty="0" smtClean="0"/>
          </a:p>
          <a:p>
            <a:pPr algn="r" rtl="1"/>
            <a:r>
              <a:rPr lang="fa-IR" sz="3200" b="1" dirty="0" smtClean="0"/>
              <a:t>هر تصدیقی سه تصور دارد  </a:t>
            </a:r>
          </a:p>
          <a:p>
            <a:pPr algn="r" rtl="1"/>
            <a:r>
              <a:rPr lang="fa-IR" sz="3200" b="1" dirty="0" smtClean="0"/>
              <a:t>برای مثال در مثال بالا ابتدا بایستی  </a:t>
            </a:r>
            <a:r>
              <a:rPr lang="fa-IR" sz="3200" b="1" spc="-100" dirty="0">
                <a:solidFill>
                  <a:schemeClr val="accent1">
                    <a:lumMod val="75000"/>
                  </a:schemeClr>
                </a:solidFill>
                <a:latin typeface="+mj-lt"/>
                <a:ea typeface="+mj-ea"/>
                <a:cs typeface="+mj-cs"/>
              </a:rPr>
              <a:t>فیل</a:t>
            </a:r>
            <a:r>
              <a:rPr lang="fa-IR" sz="3200" b="1" dirty="0" smtClean="0"/>
              <a:t>  وبعد  </a:t>
            </a:r>
            <a:r>
              <a:rPr lang="fa-IR" sz="3200" b="1" spc="-100" dirty="0">
                <a:solidFill>
                  <a:schemeClr val="accent1">
                    <a:lumMod val="75000"/>
                  </a:schemeClr>
                </a:solidFill>
                <a:latin typeface="+mj-lt"/>
                <a:ea typeface="+mj-ea"/>
                <a:cs typeface="+mj-cs"/>
              </a:rPr>
              <a:t>حیوان</a:t>
            </a:r>
            <a:r>
              <a:rPr lang="fa-IR" sz="3200" b="1" dirty="0" smtClean="0"/>
              <a:t>  و سپس  </a:t>
            </a:r>
            <a:r>
              <a:rPr lang="fa-IR" sz="3200" b="1" spc="-100" dirty="0">
                <a:solidFill>
                  <a:schemeClr val="accent1">
                    <a:lumMod val="75000"/>
                  </a:schemeClr>
                </a:solidFill>
                <a:latin typeface="+mj-lt"/>
                <a:ea typeface="+mj-ea"/>
                <a:cs typeface="+mj-cs"/>
              </a:rPr>
              <a:t>حیوان بودن فیل  </a:t>
            </a:r>
            <a:r>
              <a:rPr lang="fa-IR" sz="3200" b="1" dirty="0" smtClean="0"/>
              <a:t>را تصور کنیم </a:t>
            </a:r>
            <a:endParaRPr lang="en-US" sz="3200" b="1" dirty="0"/>
          </a:p>
        </p:txBody>
      </p:sp>
      <p:sp>
        <p:nvSpPr>
          <p:cNvPr id="6" name="TextBox 5"/>
          <p:cNvSpPr txBox="1"/>
          <p:nvPr/>
        </p:nvSpPr>
        <p:spPr>
          <a:xfrm>
            <a:off x="2843808" y="404664"/>
            <a:ext cx="2664296" cy="1107996"/>
          </a:xfrm>
          <a:prstGeom prst="rect">
            <a:avLst/>
          </a:prstGeom>
          <a:noFill/>
        </p:spPr>
        <p:txBody>
          <a:bodyPr wrap="square" rtlCol="1">
            <a:spAutoFit/>
          </a:bodyPr>
          <a:lstStyle/>
          <a:p>
            <a:pPr algn="ctr" rtl="1"/>
            <a:r>
              <a:rPr lang="fa-IR" sz="6600" b="1" dirty="0" smtClean="0"/>
              <a:t>تصدیق </a:t>
            </a:r>
            <a:endParaRPr lang="fa-IR" sz="6600" b="1" dirty="0"/>
          </a:p>
        </p:txBody>
      </p:sp>
    </p:spTree>
    <p:extLst>
      <p:ext uri="{BB962C8B-B14F-4D97-AF65-F5344CB8AC3E}">
        <p14:creationId xmlns:p14="http://schemas.microsoft.com/office/powerpoint/2010/main" val="3398612108"/>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142</a:t>
            </a:r>
            <a:endParaRPr lang="en-US" dirty="0"/>
          </a:p>
        </p:txBody>
      </p:sp>
      <p:sp>
        <p:nvSpPr>
          <p:cNvPr id="7" name="TextBox 6"/>
          <p:cNvSpPr txBox="1"/>
          <p:nvPr/>
        </p:nvSpPr>
        <p:spPr>
          <a:xfrm>
            <a:off x="467544" y="704236"/>
            <a:ext cx="7632848" cy="5632311"/>
          </a:xfrm>
          <a:prstGeom prst="rect">
            <a:avLst/>
          </a:prstGeom>
          <a:noFill/>
        </p:spPr>
        <p:txBody>
          <a:bodyPr wrap="square" rtlCol="1">
            <a:spAutoFit/>
          </a:bodyPr>
          <a:lstStyle/>
          <a:p>
            <a:pPr algn="just" rtl="1"/>
            <a:r>
              <a:rPr lang="fa-IR" sz="4000" b="1" dirty="0" smtClean="0">
                <a:solidFill>
                  <a:srgbClr val="2F2B20"/>
                </a:solidFill>
              </a:rPr>
              <a:t> ابن </a:t>
            </a:r>
            <a:r>
              <a:rPr lang="fa-IR" sz="4000" b="1" dirty="0" err="1" smtClean="0">
                <a:solidFill>
                  <a:srgbClr val="2F2B20"/>
                </a:solidFill>
              </a:rPr>
              <a:t>تیمیه</a:t>
            </a:r>
            <a:r>
              <a:rPr lang="fa-IR" sz="4000" b="1" dirty="0" smtClean="0">
                <a:solidFill>
                  <a:srgbClr val="2F2B20"/>
                </a:solidFill>
              </a:rPr>
              <a:t> و شاگرد وی ابن قیّم – متفکران مسلمان قرن هفتم و هشتم هجری – سخت به منطق صوری تاخته </a:t>
            </a:r>
            <a:r>
              <a:rPr lang="fa-IR" sz="4000" b="1" dirty="0" err="1" smtClean="0">
                <a:solidFill>
                  <a:srgbClr val="2F2B20"/>
                </a:solidFill>
              </a:rPr>
              <a:t>اند</a:t>
            </a:r>
            <a:r>
              <a:rPr lang="fa-IR" sz="4000" b="1" dirty="0" smtClean="0">
                <a:solidFill>
                  <a:srgbClr val="2F2B20"/>
                </a:solidFill>
              </a:rPr>
              <a:t> و بی حاصلی و </a:t>
            </a:r>
            <a:r>
              <a:rPr lang="fa-IR" sz="4000" b="1" dirty="0">
                <a:solidFill>
                  <a:srgbClr val="2F2B20"/>
                </a:solidFill>
              </a:rPr>
              <a:t>ع</a:t>
            </a:r>
            <a:r>
              <a:rPr lang="fa-IR" sz="4000" b="1" dirty="0" smtClean="0">
                <a:solidFill>
                  <a:srgbClr val="2F2B20"/>
                </a:solidFill>
              </a:rPr>
              <a:t>جز آن را از کشف مجهول نشان داده </a:t>
            </a:r>
            <a:r>
              <a:rPr lang="fa-IR" sz="4000" b="1" dirty="0" err="1" smtClean="0">
                <a:solidFill>
                  <a:srgbClr val="2F2B20"/>
                </a:solidFill>
              </a:rPr>
              <a:t>اند</a:t>
            </a:r>
            <a:r>
              <a:rPr lang="fa-IR" sz="4000" b="1" dirty="0" smtClean="0">
                <a:solidFill>
                  <a:srgbClr val="2F2B20"/>
                </a:solidFill>
              </a:rPr>
              <a:t>.</a:t>
            </a:r>
          </a:p>
          <a:p>
            <a:pPr algn="just" rtl="1"/>
            <a:endParaRPr lang="fa-IR" sz="4000" b="1" dirty="0">
              <a:solidFill>
                <a:srgbClr val="2F2B20"/>
              </a:solidFill>
            </a:endParaRPr>
          </a:p>
          <a:p>
            <a:pPr algn="just" rtl="1"/>
            <a:r>
              <a:rPr lang="fa-IR" sz="4000" b="1" dirty="0" smtClean="0">
                <a:solidFill>
                  <a:srgbClr val="2F2B20"/>
                </a:solidFill>
              </a:rPr>
              <a:t> ایراد شیخ ابوسعید </a:t>
            </a:r>
            <a:r>
              <a:rPr lang="fa-IR" sz="4000" b="1" dirty="0" err="1" smtClean="0">
                <a:solidFill>
                  <a:srgbClr val="2F2B20"/>
                </a:solidFill>
              </a:rPr>
              <a:t>ابوخیر</a:t>
            </a:r>
            <a:r>
              <a:rPr lang="fa-IR" sz="4000" b="1" dirty="0" smtClean="0">
                <a:solidFill>
                  <a:srgbClr val="2F2B20"/>
                </a:solidFill>
              </a:rPr>
              <a:t> عارف قرن چهارم و پنجم بر ابن سینا بر باب منطق و بی حاصلی آن نیز در این زمینه بوده است.</a:t>
            </a:r>
            <a:endParaRPr lang="en-US" sz="4000" b="1" dirty="0" smtClean="0">
              <a:solidFill>
                <a:srgbClr val="2F2B20"/>
              </a:solidFill>
            </a:endParaRPr>
          </a:p>
          <a:p>
            <a:pPr algn="just" rtl="1"/>
            <a:endParaRPr lang="fa-IR" sz="4000" b="1" dirty="0">
              <a:solidFill>
                <a:srgbClr val="2F2B20"/>
              </a:solidFill>
            </a:endParaRPr>
          </a:p>
        </p:txBody>
      </p:sp>
    </p:spTree>
    <p:extLst>
      <p:ext uri="{BB962C8B-B14F-4D97-AF65-F5344CB8AC3E}">
        <p14:creationId xmlns:p14="http://schemas.microsoft.com/office/powerpoint/2010/main" val="4228167244"/>
      </p:ext>
    </p:extLst>
  </p:cSld>
  <p:clrMapOvr>
    <a:masterClrMapping/>
  </p:clrMapOvr>
  <p:transition spd="slow">
    <p:fade/>
  </p:transition>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1520" y="609600"/>
            <a:ext cx="8352928" cy="6863417"/>
          </a:xfrm>
          <a:prstGeom prst="rect">
            <a:avLst/>
          </a:prstGeom>
        </p:spPr>
        <p:txBody>
          <a:bodyPr wrap="square">
            <a:spAutoFit/>
          </a:bodyPr>
          <a:lstStyle/>
          <a:p>
            <a:pPr algn="just" rtl="1"/>
            <a:r>
              <a:rPr lang="fa-IR" sz="4000" b="1" dirty="0" smtClean="0">
                <a:solidFill>
                  <a:srgbClr val="2F2B20"/>
                </a:solidFill>
              </a:rPr>
              <a:t>در عصر جدید بیکن و دکارت هر دو در این باب که قیاس نمی تواند مجهولی را معلوم سازد، هم داستان بودند</a:t>
            </a:r>
            <a:r>
              <a:rPr lang="fa-IR" sz="4000" b="1" dirty="0" smtClean="0">
                <a:solidFill>
                  <a:srgbClr val="2F2B20"/>
                </a:solidFill>
              </a:rPr>
              <a:t>.</a:t>
            </a:r>
          </a:p>
          <a:p>
            <a:pPr algn="just" rtl="1"/>
            <a:r>
              <a:rPr lang="fa-IR" sz="4000" b="1" dirty="0" smtClean="0">
                <a:solidFill>
                  <a:srgbClr val="2F2B20"/>
                </a:solidFill>
              </a:rPr>
              <a:t> </a:t>
            </a:r>
            <a:endParaRPr lang="fa-IR" sz="4000" b="1" dirty="0" smtClean="0">
              <a:solidFill>
                <a:srgbClr val="2F2B20"/>
              </a:solidFill>
            </a:endParaRPr>
          </a:p>
          <a:p>
            <a:pPr algn="just" rtl="1"/>
            <a:r>
              <a:rPr lang="fa-IR" sz="4000" b="1" dirty="0" smtClean="0">
                <a:solidFill>
                  <a:srgbClr val="2F2B20"/>
                </a:solidFill>
              </a:rPr>
              <a:t>بیکن </a:t>
            </a:r>
            <a:r>
              <a:rPr lang="fa-IR" sz="4000" b="1" dirty="0" smtClean="0">
                <a:solidFill>
                  <a:srgbClr val="2F2B20"/>
                </a:solidFill>
              </a:rPr>
              <a:t>منطق نوین یا آلت نو«ارگانون جدید» را جایگزین منطق صوری ارسطو ساخت روش قیاسی را مردود شمرد و روش استقرایی « مشاهده و تجربه» را به عنوان آیین راستین </a:t>
            </a:r>
            <a:r>
              <a:rPr lang="fa-IR" sz="4000" b="1" dirty="0">
                <a:solidFill>
                  <a:srgbClr val="2F2B20"/>
                </a:solidFill>
              </a:rPr>
              <a:t>درتحقیق پیشنهاد کرد.</a:t>
            </a:r>
            <a:endParaRPr lang="en-US" sz="4000" b="1" dirty="0">
              <a:solidFill>
                <a:srgbClr val="2F2B20"/>
              </a:solidFill>
            </a:endParaRPr>
          </a:p>
          <a:p>
            <a:pPr algn="just" rtl="1"/>
            <a:endParaRPr lang="fa-IR" sz="4000" b="1" dirty="0" smtClean="0">
              <a:solidFill>
                <a:srgbClr val="2F2B20"/>
              </a:solidFill>
            </a:endParaRPr>
          </a:p>
          <a:p>
            <a:pPr algn="just" rtl="1"/>
            <a:endParaRPr lang="fa-IR" sz="4000" b="1" dirty="0" smtClean="0">
              <a:solidFill>
                <a:srgbClr val="2F2B20"/>
              </a:solidFill>
            </a:endParaRPr>
          </a:p>
        </p:txBody>
      </p:sp>
    </p:spTree>
    <p:extLst>
      <p:ext uri="{BB962C8B-B14F-4D97-AF65-F5344CB8AC3E}">
        <p14:creationId xmlns:p14="http://schemas.microsoft.com/office/powerpoint/2010/main" val="3590146600"/>
      </p:ext>
    </p:extLst>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144</a:t>
            </a:r>
            <a:endParaRPr lang="en-US" dirty="0"/>
          </a:p>
        </p:txBody>
      </p:sp>
      <p:pic>
        <p:nvPicPr>
          <p:cNvPr id="3" name="تصویر 2" descr="برش صفحه"/>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7877" y="61393"/>
            <a:ext cx="4022515" cy="6391943"/>
          </a:xfrm>
          <a:prstGeom prst="rect">
            <a:avLst/>
          </a:prstGeom>
        </p:spPr>
      </p:pic>
      <p:pic>
        <p:nvPicPr>
          <p:cNvPr id="8" name="تصویر 7" descr="برش صفحه"/>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88640"/>
            <a:ext cx="3816424" cy="6090886"/>
          </a:xfrm>
          <a:prstGeom prst="rect">
            <a:avLst/>
          </a:prstGeom>
        </p:spPr>
      </p:pic>
    </p:spTree>
    <p:extLst>
      <p:ext uri="{BB962C8B-B14F-4D97-AF65-F5344CB8AC3E}">
        <p14:creationId xmlns:p14="http://schemas.microsoft.com/office/powerpoint/2010/main" val="244234519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145</a:t>
            </a:r>
            <a:endParaRPr lang="en-US" dirty="0"/>
          </a:p>
        </p:txBody>
      </p:sp>
      <p:sp>
        <p:nvSpPr>
          <p:cNvPr id="5" name="Rectangle 4"/>
          <p:cNvSpPr/>
          <p:nvPr/>
        </p:nvSpPr>
        <p:spPr>
          <a:xfrm>
            <a:off x="899592" y="801116"/>
            <a:ext cx="6912768" cy="5016758"/>
          </a:xfrm>
          <a:prstGeom prst="rect">
            <a:avLst/>
          </a:prstGeom>
        </p:spPr>
        <p:txBody>
          <a:bodyPr wrap="square">
            <a:spAutoFit/>
          </a:bodyPr>
          <a:lstStyle/>
          <a:p>
            <a:pPr algn="just" rtl="1"/>
            <a:r>
              <a:rPr lang="fa-IR" sz="4000" b="1" dirty="0">
                <a:solidFill>
                  <a:srgbClr val="2F2B20"/>
                </a:solidFill>
              </a:rPr>
              <a:t>انتقادهایی که بر منطق ارسطویی وارد شده است، تماماً متوجه روش قیاسی یا استدلال قیاسی است. </a:t>
            </a:r>
            <a:endParaRPr lang="fa-IR" sz="4000" b="1" dirty="0" smtClean="0">
              <a:solidFill>
                <a:srgbClr val="2F2B20"/>
              </a:solidFill>
            </a:endParaRPr>
          </a:p>
          <a:p>
            <a:pPr algn="just" rtl="1"/>
            <a:endParaRPr lang="fa-IR" sz="4000" b="1" dirty="0">
              <a:solidFill>
                <a:srgbClr val="2F2B20"/>
              </a:solidFill>
            </a:endParaRPr>
          </a:p>
          <a:p>
            <a:pPr algn="just" rtl="1"/>
            <a:r>
              <a:rPr lang="fa-IR" sz="4000" b="1" dirty="0" smtClean="0">
                <a:solidFill>
                  <a:srgbClr val="2F2B20"/>
                </a:solidFill>
              </a:rPr>
              <a:t>این </a:t>
            </a:r>
            <a:r>
              <a:rPr lang="fa-IR" sz="4000" b="1" dirty="0">
                <a:solidFill>
                  <a:srgbClr val="2F2B20"/>
                </a:solidFill>
              </a:rPr>
              <a:t>انتقادها، بویژه، در عصر جدید </a:t>
            </a:r>
            <a:r>
              <a:rPr lang="fa-IR" sz="4000" b="1" dirty="0" smtClean="0">
                <a:solidFill>
                  <a:srgbClr val="2F2B20"/>
                </a:solidFill>
              </a:rPr>
              <a:t>اروپا</a:t>
            </a:r>
            <a:r>
              <a:rPr lang="fa-IR" sz="4000" b="1" dirty="0">
                <a:solidFill>
                  <a:srgbClr val="2F2B20"/>
                </a:solidFill>
              </a:rPr>
              <a:t>، مبنی بر این اتهام است که ارسطو و پیروان وی به مشاهده و تجربه بی توجه </a:t>
            </a:r>
            <a:r>
              <a:rPr lang="fa-IR" sz="4000" b="1" dirty="0" smtClean="0">
                <a:solidFill>
                  <a:srgbClr val="2F2B20"/>
                </a:solidFill>
              </a:rPr>
              <a:t>بودند</a:t>
            </a:r>
            <a:endParaRPr lang="fa-IR" sz="4000" b="1" dirty="0">
              <a:solidFill>
                <a:srgbClr val="2F2B20"/>
              </a:solidFill>
            </a:endParaRPr>
          </a:p>
        </p:txBody>
      </p:sp>
    </p:spTree>
    <p:extLst>
      <p:ext uri="{BB962C8B-B14F-4D97-AF65-F5344CB8AC3E}">
        <p14:creationId xmlns:p14="http://schemas.microsoft.com/office/powerpoint/2010/main" val="3220185029"/>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146</a:t>
            </a:r>
            <a:endParaRPr lang="en-US" dirty="0"/>
          </a:p>
        </p:txBody>
      </p:sp>
      <p:sp>
        <p:nvSpPr>
          <p:cNvPr id="5" name="Rectangle 4"/>
          <p:cNvSpPr/>
          <p:nvPr/>
        </p:nvSpPr>
        <p:spPr>
          <a:xfrm>
            <a:off x="971600" y="1462949"/>
            <a:ext cx="6480720" cy="3170099"/>
          </a:xfrm>
          <a:prstGeom prst="rect">
            <a:avLst/>
          </a:prstGeom>
        </p:spPr>
        <p:txBody>
          <a:bodyPr wrap="square">
            <a:spAutoFit/>
          </a:bodyPr>
          <a:lstStyle/>
          <a:p>
            <a:pPr algn="just" rtl="1"/>
            <a:r>
              <a:rPr lang="fa-IR" sz="4000" b="1" dirty="0" smtClean="0">
                <a:solidFill>
                  <a:srgbClr val="2F2B20"/>
                </a:solidFill>
              </a:rPr>
              <a:t>و </a:t>
            </a:r>
            <a:r>
              <a:rPr lang="fa-IR" sz="4000" b="1" dirty="0">
                <a:solidFill>
                  <a:srgbClr val="2F2B20"/>
                </a:solidFill>
              </a:rPr>
              <a:t>تنها بر بنیاد یک سلسله امور ذهنی بیگانه با واقعیت های تجربی، دست به استدلال می زده اند و در راه کشف حقیقت می کوشیده اند، به همین سبب هم راه به جایی </a:t>
            </a:r>
            <a:r>
              <a:rPr lang="fa-IR" sz="4000" b="1" dirty="0" err="1">
                <a:solidFill>
                  <a:srgbClr val="2F2B20"/>
                </a:solidFill>
              </a:rPr>
              <a:t>نمی</a:t>
            </a:r>
            <a:r>
              <a:rPr lang="fa-IR" sz="4000" b="1" dirty="0">
                <a:solidFill>
                  <a:srgbClr val="2F2B20"/>
                </a:solidFill>
              </a:rPr>
              <a:t> </a:t>
            </a:r>
            <a:r>
              <a:rPr lang="fa-IR" sz="4000" b="1" dirty="0" smtClean="0">
                <a:solidFill>
                  <a:srgbClr val="2F2B20"/>
                </a:solidFill>
              </a:rPr>
              <a:t>برده </a:t>
            </a:r>
            <a:r>
              <a:rPr lang="fa-IR" sz="4000" b="1" dirty="0">
                <a:solidFill>
                  <a:srgbClr val="2F2B20"/>
                </a:solidFill>
              </a:rPr>
              <a:t>اند. </a:t>
            </a:r>
          </a:p>
        </p:txBody>
      </p:sp>
    </p:spTree>
    <p:extLst>
      <p:ext uri="{BB962C8B-B14F-4D97-AF65-F5344CB8AC3E}">
        <p14:creationId xmlns:p14="http://schemas.microsoft.com/office/powerpoint/2010/main" val="1428948406"/>
      </p:ext>
    </p:extLst>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147</a:t>
            </a:r>
            <a:endParaRPr lang="en-US" dirty="0"/>
          </a:p>
        </p:txBody>
      </p:sp>
      <p:sp>
        <p:nvSpPr>
          <p:cNvPr id="6" name="کادر متن 5"/>
          <p:cNvSpPr txBox="1"/>
          <p:nvPr/>
        </p:nvSpPr>
        <p:spPr>
          <a:xfrm>
            <a:off x="583945" y="1844825"/>
            <a:ext cx="7300423" cy="4401205"/>
          </a:xfrm>
          <a:prstGeom prst="rect">
            <a:avLst/>
          </a:prstGeom>
          <a:noFill/>
        </p:spPr>
        <p:txBody>
          <a:bodyPr wrap="square" rtlCol="0">
            <a:spAutoFit/>
          </a:bodyPr>
          <a:lstStyle/>
          <a:p>
            <a:pPr algn="just" rtl="1"/>
            <a:r>
              <a:rPr lang="fa-IR" sz="4000" b="1" dirty="0" smtClean="0">
                <a:solidFill>
                  <a:srgbClr val="2F2B20"/>
                </a:solidFill>
              </a:rPr>
              <a:t>اولاً: </a:t>
            </a:r>
          </a:p>
          <a:p>
            <a:pPr algn="just" rtl="1"/>
            <a:endParaRPr lang="fa-IR" sz="4000" b="1" dirty="0">
              <a:solidFill>
                <a:srgbClr val="2F2B20"/>
              </a:solidFill>
            </a:endParaRPr>
          </a:p>
          <a:p>
            <a:pPr algn="just" rtl="1"/>
            <a:r>
              <a:rPr lang="fa-IR" sz="4000" b="1" dirty="0" smtClean="0">
                <a:solidFill>
                  <a:srgbClr val="2F2B20"/>
                </a:solidFill>
              </a:rPr>
              <a:t>انسان از به کار بردن قیاس ناگزیر است. از عادی ترین سخنان روزمره مردم تا دقیق ترین اندیشه ها و سخنان دانشمندان در قالب قیاس(= چیدن ترتیب مقدمات و گرفتن نتیجه) بیان می شود.</a:t>
            </a:r>
            <a:endParaRPr lang="en-US" sz="4000" b="1" dirty="0" smtClean="0">
              <a:solidFill>
                <a:srgbClr val="2F2B20"/>
              </a:solidFill>
            </a:endParaRPr>
          </a:p>
        </p:txBody>
      </p:sp>
      <p:sp>
        <p:nvSpPr>
          <p:cNvPr id="2" name="Rounded Rectangle 1"/>
          <p:cNvSpPr/>
          <p:nvPr/>
        </p:nvSpPr>
        <p:spPr>
          <a:xfrm>
            <a:off x="1907704" y="404664"/>
            <a:ext cx="5040560"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fa-IR" sz="3200" b="1" dirty="0">
                <a:solidFill>
                  <a:srgbClr val="2F2B20"/>
                </a:solidFill>
              </a:rPr>
              <a:t>حقیقت آن است </a:t>
            </a:r>
            <a:r>
              <a:rPr lang="fa-IR" sz="3200" b="1" dirty="0" smtClean="0">
                <a:solidFill>
                  <a:srgbClr val="2F2B20"/>
                </a:solidFill>
              </a:rPr>
              <a:t>که :</a:t>
            </a:r>
            <a:endParaRPr lang="en-US" sz="3200" b="1" dirty="0">
              <a:solidFill>
                <a:srgbClr val="2F2B20"/>
              </a:solidFill>
            </a:endParaRPr>
          </a:p>
        </p:txBody>
      </p:sp>
    </p:spTree>
    <p:extLst>
      <p:ext uri="{BB962C8B-B14F-4D97-AF65-F5344CB8AC3E}">
        <p14:creationId xmlns:p14="http://schemas.microsoft.com/office/powerpoint/2010/main" val="3757537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148</a:t>
            </a:r>
            <a:endParaRPr lang="en-US" dirty="0"/>
          </a:p>
        </p:txBody>
      </p:sp>
      <p:sp>
        <p:nvSpPr>
          <p:cNvPr id="6" name="کادر متن 5"/>
          <p:cNvSpPr txBox="1"/>
          <p:nvPr/>
        </p:nvSpPr>
        <p:spPr>
          <a:xfrm>
            <a:off x="490736" y="597097"/>
            <a:ext cx="7393632" cy="5016758"/>
          </a:xfrm>
          <a:prstGeom prst="rect">
            <a:avLst/>
          </a:prstGeom>
          <a:noFill/>
        </p:spPr>
        <p:txBody>
          <a:bodyPr wrap="square" rtlCol="0">
            <a:spAutoFit/>
          </a:bodyPr>
          <a:lstStyle/>
          <a:p>
            <a:pPr algn="just" rtl="1"/>
            <a:r>
              <a:rPr lang="fa-IR" sz="4000" b="1" dirty="0" smtClean="0">
                <a:solidFill>
                  <a:srgbClr val="2F2B20"/>
                </a:solidFill>
              </a:rPr>
              <a:t>ثانیاً: </a:t>
            </a:r>
          </a:p>
          <a:p>
            <a:pPr algn="just" rtl="1"/>
            <a:endParaRPr lang="fa-IR" sz="4000" b="1" dirty="0" smtClean="0">
              <a:solidFill>
                <a:srgbClr val="2F2B20"/>
              </a:solidFill>
            </a:endParaRPr>
          </a:p>
          <a:p>
            <a:pPr algn="just" rtl="1"/>
            <a:r>
              <a:rPr lang="fa-IR" sz="4000" b="1" dirty="0" smtClean="0">
                <a:solidFill>
                  <a:srgbClr val="2F2B20"/>
                </a:solidFill>
              </a:rPr>
              <a:t>اتهام فلاسفه تجربی عصر جدید مبنی بر بی توجهی ارسطو و پیروان وی نسبت به حس و تجربه و واقعیات عینی، سخت بی بنیاد است. چرا که در منطق ارسطو تنها از «صورت قیاس» بحث نمی شود، بلکه از «ماده قیاس» نیز سخن به میان می آید. </a:t>
            </a:r>
            <a:endParaRPr lang="en-US" sz="4000" b="1" dirty="0" smtClean="0">
              <a:solidFill>
                <a:srgbClr val="2F2B20"/>
              </a:solidFill>
            </a:endParaRPr>
          </a:p>
        </p:txBody>
      </p:sp>
    </p:spTree>
    <p:extLst>
      <p:ext uri="{BB962C8B-B14F-4D97-AF65-F5344CB8AC3E}">
        <p14:creationId xmlns:p14="http://schemas.microsoft.com/office/powerpoint/2010/main" val="3159764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149</a:t>
            </a:r>
            <a:endParaRPr lang="en-US" dirty="0"/>
          </a:p>
        </p:txBody>
      </p:sp>
      <p:sp>
        <p:nvSpPr>
          <p:cNvPr id="6" name="کادر متن 5"/>
          <p:cNvSpPr txBox="1"/>
          <p:nvPr/>
        </p:nvSpPr>
        <p:spPr>
          <a:xfrm>
            <a:off x="539552" y="1828800"/>
            <a:ext cx="7393632" cy="2554545"/>
          </a:xfrm>
          <a:prstGeom prst="rect">
            <a:avLst/>
          </a:prstGeom>
          <a:noFill/>
        </p:spPr>
        <p:txBody>
          <a:bodyPr wrap="square" rtlCol="0">
            <a:spAutoFit/>
          </a:bodyPr>
          <a:lstStyle/>
          <a:p>
            <a:pPr algn="just" rtl="1"/>
            <a:r>
              <a:rPr lang="fa-IR" sz="4000" b="1" dirty="0" smtClean="0">
                <a:solidFill>
                  <a:srgbClr val="2F2B20"/>
                </a:solidFill>
              </a:rPr>
              <a:t>بحث از ماده قیاس، یا بررسی قیاس از لحاظ ارتباط آن با واقعیت های بیرونی در مبحثی تحت عنوان «صناعات پنجگانه» طرح می گردد. </a:t>
            </a:r>
            <a:endParaRPr lang="en-US" sz="4000" b="1" dirty="0" smtClean="0">
              <a:solidFill>
                <a:srgbClr val="2F2B20"/>
              </a:solidFill>
            </a:endParaRPr>
          </a:p>
        </p:txBody>
      </p:sp>
    </p:spTree>
    <p:extLst>
      <p:ext uri="{BB962C8B-B14F-4D97-AF65-F5344CB8AC3E}">
        <p14:creationId xmlns:p14="http://schemas.microsoft.com/office/powerpoint/2010/main" val="4493147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b="1" dirty="0" smtClean="0"/>
              <a:t>150</a:t>
            </a:r>
            <a:endParaRPr lang="en-US" b="1" dirty="0"/>
          </a:p>
        </p:txBody>
      </p:sp>
      <p:sp>
        <p:nvSpPr>
          <p:cNvPr id="6" name="کادر متن 5"/>
          <p:cNvSpPr txBox="1"/>
          <p:nvPr/>
        </p:nvSpPr>
        <p:spPr>
          <a:xfrm>
            <a:off x="683568" y="1462949"/>
            <a:ext cx="7128792" cy="3170099"/>
          </a:xfrm>
          <a:prstGeom prst="rect">
            <a:avLst/>
          </a:prstGeom>
          <a:noFill/>
        </p:spPr>
        <p:txBody>
          <a:bodyPr wrap="square" rtlCol="0">
            <a:spAutoFit/>
          </a:bodyPr>
          <a:lstStyle/>
          <a:p>
            <a:pPr algn="just" rtl="1"/>
            <a:r>
              <a:rPr lang="fa-IR" sz="4000" b="1" dirty="0" smtClean="0">
                <a:solidFill>
                  <a:srgbClr val="2F2B20"/>
                </a:solidFill>
              </a:rPr>
              <a:t>در این بخش بر اهمیت مشاهده و تجربه تأکید می شود و دقیق ترین و منطقی ترین قیاس، که اصطلاحاً برهان نامیده می شود قیاسی به شمار می آید که بر بنیاد «یقینیات» شکل گیرد</a:t>
            </a:r>
            <a:r>
              <a:rPr lang="fa-IR" sz="4000" b="1" dirty="0">
                <a:solidFill>
                  <a:srgbClr val="2F2B20"/>
                </a:solidFill>
              </a:rPr>
              <a:t>.</a:t>
            </a:r>
            <a:endParaRPr lang="en-US" sz="4000" b="1" dirty="0">
              <a:solidFill>
                <a:srgbClr val="C89F5D"/>
              </a:solidFill>
            </a:endParaRPr>
          </a:p>
        </p:txBody>
      </p:sp>
    </p:spTree>
    <p:extLst>
      <p:ext uri="{BB962C8B-B14F-4D97-AF65-F5344CB8AC3E}">
        <p14:creationId xmlns:p14="http://schemas.microsoft.com/office/powerpoint/2010/main" val="3544739565"/>
      </p:ext>
    </p:extLst>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b="1" dirty="0" smtClean="0"/>
              <a:t>151</a:t>
            </a:r>
            <a:endParaRPr lang="en-US" b="1" dirty="0"/>
          </a:p>
        </p:txBody>
      </p:sp>
      <p:sp>
        <p:nvSpPr>
          <p:cNvPr id="6" name="کادر متن 5"/>
          <p:cNvSpPr txBox="1"/>
          <p:nvPr/>
        </p:nvSpPr>
        <p:spPr>
          <a:xfrm>
            <a:off x="755576" y="1412776"/>
            <a:ext cx="7056784" cy="4401205"/>
          </a:xfrm>
          <a:prstGeom prst="rect">
            <a:avLst/>
          </a:prstGeom>
          <a:noFill/>
        </p:spPr>
        <p:txBody>
          <a:bodyPr wrap="square" rtlCol="0">
            <a:spAutoFit/>
          </a:bodyPr>
          <a:lstStyle/>
          <a:p>
            <a:pPr algn="just" rtl="1"/>
            <a:r>
              <a:rPr lang="fa-IR" sz="4000" b="1" dirty="0" smtClean="0">
                <a:solidFill>
                  <a:srgbClr val="2F2B20"/>
                </a:solidFill>
              </a:rPr>
              <a:t>فی المثل قیاسی که مقدمات آن بدیهی است یا قضیه هایی است که از راه حس و تجربه «محسوسات و محرمات» به دست آمده است و حس و تجربه پشتوانه درستی آن است، قیاسی برهانی خواهد بود.</a:t>
            </a:r>
          </a:p>
          <a:p>
            <a:pPr algn="just" rtl="1"/>
            <a:endParaRPr lang="en-US" sz="4000" b="1" dirty="0">
              <a:solidFill>
                <a:srgbClr val="C89F5D"/>
              </a:solidFill>
            </a:endParaRPr>
          </a:p>
        </p:txBody>
      </p:sp>
    </p:spTree>
    <p:extLst>
      <p:ext uri="{BB962C8B-B14F-4D97-AF65-F5344CB8AC3E}">
        <p14:creationId xmlns:p14="http://schemas.microsoft.com/office/powerpoint/2010/main" val="428622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329" y="1196752"/>
            <a:ext cx="7659687" cy="3034888"/>
          </a:xfrm>
        </p:spPr>
        <p:txBody>
          <a:bodyPr>
            <a:normAutofit/>
          </a:bodyPr>
          <a:lstStyle/>
          <a:p>
            <a:pPr algn="r" rtl="1">
              <a:lnSpc>
                <a:spcPct val="150000"/>
              </a:lnSpc>
            </a:pPr>
            <a:r>
              <a:rPr lang="fa-IR" sz="3200" b="1" dirty="0" smtClean="0">
                <a:solidFill>
                  <a:schemeClr val="tx1"/>
                </a:solidFill>
              </a:rPr>
              <a:t>بدیهی یا ضروری : </a:t>
            </a:r>
            <a:br>
              <a:rPr lang="fa-IR" sz="3200" b="1" dirty="0" smtClean="0">
                <a:solidFill>
                  <a:schemeClr val="tx1"/>
                </a:solidFill>
              </a:rPr>
            </a:br>
            <a:r>
              <a:rPr lang="fa-IR" sz="3200" b="1" dirty="0" smtClean="0">
                <a:solidFill>
                  <a:schemeClr val="tx1"/>
                </a:solidFill>
              </a:rPr>
              <a:t> تصور و تصدیقی که نیاز به فکر و تامل ندارد و روشن  و واضح است  </a:t>
            </a:r>
            <a:br>
              <a:rPr lang="fa-IR" sz="3200" b="1" dirty="0" smtClean="0">
                <a:solidFill>
                  <a:schemeClr val="tx1"/>
                </a:solidFill>
              </a:rPr>
            </a:br>
            <a:r>
              <a:rPr lang="fa-IR" sz="3200" b="1" dirty="0" smtClean="0">
                <a:solidFill>
                  <a:schemeClr val="tx1"/>
                </a:solidFill>
              </a:rPr>
              <a:t>مثال : سردی و گرمی – روشنایی و  تاریکی </a:t>
            </a:r>
            <a:endParaRPr lang="en-US" sz="3200" b="1" dirty="0">
              <a:solidFill>
                <a:schemeClr val="tx1"/>
              </a:solidFill>
            </a:endParaRPr>
          </a:p>
        </p:txBody>
      </p:sp>
      <p:sp>
        <p:nvSpPr>
          <p:cNvPr id="3" name="Text Placeholder 2"/>
          <p:cNvSpPr>
            <a:spLocks noGrp="1"/>
          </p:cNvSpPr>
          <p:nvPr>
            <p:ph type="body" idx="1"/>
          </p:nvPr>
        </p:nvSpPr>
        <p:spPr>
          <a:xfrm>
            <a:off x="421920" y="404664"/>
            <a:ext cx="7659687" cy="648072"/>
          </a:xfrm>
        </p:spPr>
        <p:txBody>
          <a:bodyPr>
            <a:noAutofit/>
          </a:bodyPr>
          <a:lstStyle/>
          <a:p>
            <a:pPr algn="ctr" rtl="1"/>
            <a:r>
              <a:rPr lang="fa-IR" sz="4400" b="1" dirty="0" smtClean="0">
                <a:solidFill>
                  <a:schemeClr val="accent3">
                    <a:lumMod val="50000"/>
                  </a:schemeClr>
                </a:solidFill>
                <a:cs typeface="B Mitra" panose="00000400000000000000" pitchFamily="2" charset="-78"/>
              </a:rPr>
              <a:t>تصور و تصدیق هر کدام بر دو قسمند </a:t>
            </a:r>
            <a:r>
              <a:rPr lang="fa-IR" sz="4400" b="1" dirty="0" smtClean="0">
                <a:solidFill>
                  <a:schemeClr val="accent3">
                    <a:lumMod val="50000"/>
                  </a:schemeClr>
                </a:solidFill>
              </a:rPr>
              <a:t>:</a:t>
            </a:r>
            <a:endParaRPr lang="en-US" sz="4400" b="1" dirty="0">
              <a:solidFill>
                <a:schemeClr val="accent3">
                  <a:lumMod val="50000"/>
                </a:schemeClr>
              </a:solidFill>
            </a:endParaRPr>
          </a:p>
        </p:txBody>
      </p:sp>
      <p:sp>
        <p:nvSpPr>
          <p:cNvPr id="6" name="Slide Number Placeholder 5"/>
          <p:cNvSpPr>
            <a:spLocks noGrp="1"/>
          </p:cNvSpPr>
          <p:nvPr>
            <p:ph type="sldNum" sz="quarter" idx="12"/>
          </p:nvPr>
        </p:nvSpPr>
        <p:spPr/>
        <p:txBody>
          <a:bodyPr/>
          <a:lstStyle/>
          <a:p>
            <a:r>
              <a:rPr lang="fa-IR" b="1" dirty="0" smtClean="0"/>
              <a:t>17</a:t>
            </a:r>
            <a:endParaRPr lang="en-US" b="1" dirty="0"/>
          </a:p>
        </p:txBody>
      </p:sp>
      <p:sp>
        <p:nvSpPr>
          <p:cNvPr id="7" name="TextBox 6"/>
          <p:cNvSpPr txBox="1"/>
          <p:nvPr/>
        </p:nvSpPr>
        <p:spPr>
          <a:xfrm>
            <a:off x="899592" y="4375656"/>
            <a:ext cx="7615758" cy="2217082"/>
          </a:xfrm>
          <a:prstGeom prst="rect">
            <a:avLst/>
          </a:prstGeom>
          <a:noFill/>
        </p:spPr>
        <p:txBody>
          <a:bodyPr wrap="square" rtlCol="0">
            <a:spAutoFit/>
          </a:bodyPr>
          <a:lstStyle/>
          <a:p>
            <a:pPr algn="r" rtl="1">
              <a:lnSpc>
                <a:spcPct val="150000"/>
              </a:lnSpc>
            </a:pPr>
            <a:r>
              <a:rPr lang="fa-IR" sz="3200" b="1" dirty="0" smtClean="0"/>
              <a:t>نظری یا کسبی :</a:t>
            </a:r>
            <a:endParaRPr lang="en-US" sz="3200" b="1" dirty="0" smtClean="0"/>
          </a:p>
          <a:p>
            <a:pPr algn="r" rtl="1">
              <a:lnSpc>
                <a:spcPct val="150000"/>
              </a:lnSpc>
            </a:pPr>
            <a:r>
              <a:rPr lang="fa-IR" sz="3200" b="1" dirty="0" smtClean="0"/>
              <a:t>با فکر و تامل و اندیشه کردن حاصل می گرددمثال : مثلث قائم الزاویه و مرطوب بودن هوا </a:t>
            </a:r>
          </a:p>
        </p:txBody>
      </p:sp>
    </p:spTree>
    <p:extLst>
      <p:ext uri="{BB962C8B-B14F-4D97-AF65-F5344CB8AC3E}">
        <p14:creationId xmlns:p14="http://schemas.microsoft.com/office/powerpoint/2010/main" val="256091570"/>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1520" y="1268760"/>
            <a:ext cx="7855470" cy="5184576"/>
          </a:xfrm>
        </p:spPr>
        <p:txBody>
          <a:bodyPr>
            <a:normAutofit/>
          </a:bodyPr>
          <a:lstStyle/>
          <a:p>
            <a:pPr algn="r" rtl="1"/>
            <a:r>
              <a:rPr lang="fa-IR" sz="3600" b="1" dirty="0" smtClean="0">
                <a:solidFill>
                  <a:schemeClr val="tx1"/>
                </a:solidFill>
              </a:rPr>
              <a:t>- برخی از اجسام، فلزند،</a:t>
            </a:r>
            <a:r>
              <a:rPr lang="en-US" sz="3600" b="1" dirty="0" smtClean="0">
                <a:solidFill>
                  <a:schemeClr val="tx1"/>
                </a:solidFill>
              </a:rPr>
              <a:t/>
            </a:r>
            <a:br>
              <a:rPr lang="en-US" sz="3600" b="1" dirty="0" smtClean="0">
                <a:solidFill>
                  <a:schemeClr val="tx1"/>
                </a:solidFill>
              </a:rPr>
            </a:br>
            <a:r>
              <a:rPr lang="fa-IR" sz="3600" b="1" dirty="0" smtClean="0">
                <a:solidFill>
                  <a:schemeClr val="tx1"/>
                </a:solidFill>
              </a:rPr>
              <a:t>- هر فلزی هادی حرارت است، </a:t>
            </a:r>
            <a:r>
              <a:rPr lang="en-US" sz="3600" b="1" dirty="0" smtClean="0">
                <a:solidFill>
                  <a:schemeClr val="tx1"/>
                </a:solidFill>
              </a:rPr>
              <a:t/>
            </a:r>
            <a:br>
              <a:rPr lang="en-US" sz="3600" b="1" dirty="0" smtClean="0">
                <a:solidFill>
                  <a:schemeClr val="tx1"/>
                </a:solidFill>
              </a:rPr>
            </a:br>
            <a:r>
              <a:rPr lang="fa-IR" sz="3600" b="1" dirty="0" smtClean="0">
                <a:solidFill>
                  <a:schemeClr val="tx1"/>
                </a:solidFill>
              </a:rPr>
              <a:t>- برخی از اجسام هادی حرارت اند،</a:t>
            </a:r>
            <a:br>
              <a:rPr lang="fa-IR" sz="3600" b="1" dirty="0" smtClean="0">
                <a:solidFill>
                  <a:schemeClr val="tx1"/>
                </a:solidFill>
              </a:rPr>
            </a:br>
            <a:r>
              <a:rPr lang="fa-IR" sz="3600" b="1" dirty="0" smtClean="0">
                <a:solidFill>
                  <a:schemeClr val="tx1"/>
                </a:solidFill>
              </a:rPr>
              <a:t/>
            </a:r>
            <a:br>
              <a:rPr lang="fa-IR" sz="3600" b="1" dirty="0" smtClean="0">
                <a:solidFill>
                  <a:schemeClr val="tx1"/>
                </a:solidFill>
              </a:rPr>
            </a:br>
            <a:r>
              <a:rPr lang="fa-IR" sz="3600" b="1" dirty="0" smtClean="0">
                <a:solidFill>
                  <a:schemeClr val="tx1"/>
                </a:solidFill>
              </a:rPr>
              <a:t>سبب برهانی بودن قیاس مذکور آن است که مقدمه نخستین یا صغری آن « = برخی از اجسام فلزند» حاصل حس است و مقدمه دومین یا کبرایان « = هرفلزی هادی حرارت است» امری تجربی است.</a:t>
            </a:r>
            <a:endParaRPr lang="en-US" sz="3600" b="1" dirty="0">
              <a:solidFill>
                <a:schemeClr val="tx1"/>
              </a:solidFill>
            </a:endParaRPr>
          </a:p>
        </p:txBody>
      </p:sp>
      <p:sp>
        <p:nvSpPr>
          <p:cNvPr id="5" name="نگهدارنده مکان شماره اسلاید 4"/>
          <p:cNvSpPr>
            <a:spLocks noGrp="1"/>
          </p:cNvSpPr>
          <p:nvPr>
            <p:ph type="sldNum" sz="quarter" idx="12"/>
          </p:nvPr>
        </p:nvSpPr>
        <p:spPr/>
        <p:txBody>
          <a:bodyPr/>
          <a:lstStyle/>
          <a:p>
            <a:r>
              <a:rPr lang="fa-IR" dirty="0" smtClean="0"/>
              <a:t>152</a:t>
            </a:r>
            <a:endParaRPr lang="en-US" dirty="0"/>
          </a:p>
        </p:txBody>
      </p:sp>
      <p:sp>
        <p:nvSpPr>
          <p:cNvPr id="6" name="Rectangle 5"/>
          <p:cNvSpPr/>
          <p:nvPr/>
        </p:nvSpPr>
        <p:spPr>
          <a:xfrm>
            <a:off x="3109242" y="476672"/>
            <a:ext cx="5024132" cy="707886"/>
          </a:xfrm>
          <a:prstGeom prst="rect">
            <a:avLst/>
          </a:prstGeom>
        </p:spPr>
        <p:txBody>
          <a:bodyPr wrap="none">
            <a:spAutoFit/>
          </a:bodyPr>
          <a:lstStyle/>
          <a:p>
            <a:pPr algn="just" rtl="1"/>
            <a:r>
              <a:rPr lang="fa-IR" sz="4000" b="1" dirty="0">
                <a:solidFill>
                  <a:schemeClr val="accent3">
                    <a:lumMod val="50000"/>
                  </a:schemeClr>
                </a:solidFill>
              </a:rPr>
              <a:t>مثلاً این قیاس، برهان </a:t>
            </a:r>
            <a:r>
              <a:rPr lang="fa-IR" sz="4000" b="1" dirty="0" smtClean="0">
                <a:solidFill>
                  <a:schemeClr val="accent3">
                    <a:lumMod val="50000"/>
                  </a:schemeClr>
                </a:solidFill>
              </a:rPr>
              <a:t>است :</a:t>
            </a:r>
            <a:endParaRPr lang="en-US" sz="4000" b="1" dirty="0">
              <a:solidFill>
                <a:schemeClr val="accent3">
                  <a:lumMod val="50000"/>
                </a:schemeClr>
              </a:solidFill>
            </a:endParaRPr>
          </a:p>
        </p:txBody>
      </p:sp>
    </p:spTree>
    <p:extLst>
      <p:ext uri="{BB962C8B-B14F-4D97-AF65-F5344CB8AC3E}">
        <p14:creationId xmlns:p14="http://schemas.microsoft.com/office/powerpoint/2010/main" val="3414260378"/>
      </p:ext>
    </p:extLst>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3568" y="1040448"/>
            <a:ext cx="7187952" cy="4608512"/>
          </a:xfrm>
        </p:spPr>
        <p:txBody>
          <a:bodyPr>
            <a:normAutofit fontScale="90000"/>
          </a:bodyPr>
          <a:lstStyle/>
          <a:p>
            <a:pPr algn="just" rtl="1"/>
            <a:r>
              <a:rPr lang="fa-IR" sz="4000" b="1" dirty="0" smtClean="0">
                <a:solidFill>
                  <a:schemeClr val="tx1"/>
                </a:solidFill>
              </a:rPr>
              <a:t>اهل منطق در بخش «صناعات پنجگانه» ضمن تقسیم انواع قیاس از لحاظ ماده یا ارتباط قیاس با واقعیتهای بیرونی – ذهنی به پنج قسم (= صناعات خمسه) به اهمیت برهان یا قیاس برهانی تصریح می کنند و در بحث از مقدمه های قیاس برهانی اهمیت و ارزش محسوسات و مجرّبات، یعنی دانشهای به بار آمده از حس و تجربه ، را باز می نمایند. </a:t>
            </a:r>
            <a:endParaRPr lang="en-US" sz="4000" b="1" dirty="0">
              <a:solidFill>
                <a:schemeClr val="tx1"/>
              </a:solidFill>
            </a:endParaRPr>
          </a:p>
        </p:txBody>
      </p:sp>
      <p:sp>
        <p:nvSpPr>
          <p:cNvPr id="5" name="نگهدارنده مکان شماره اسلاید 4"/>
          <p:cNvSpPr>
            <a:spLocks noGrp="1"/>
          </p:cNvSpPr>
          <p:nvPr>
            <p:ph type="sldNum" sz="quarter" idx="12"/>
          </p:nvPr>
        </p:nvSpPr>
        <p:spPr/>
        <p:txBody>
          <a:bodyPr/>
          <a:lstStyle/>
          <a:p>
            <a:r>
              <a:rPr lang="fa-IR" dirty="0" smtClean="0"/>
              <a:t>153</a:t>
            </a:r>
            <a:endParaRPr lang="en-US" dirty="0"/>
          </a:p>
        </p:txBody>
      </p:sp>
    </p:spTree>
    <p:extLst>
      <p:ext uri="{BB962C8B-B14F-4D97-AF65-F5344CB8AC3E}">
        <p14:creationId xmlns:p14="http://schemas.microsoft.com/office/powerpoint/2010/main" val="2529528386"/>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154</a:t>
            </a:r>
            <a:endParaRPr lang="en-US" dirty="0"/>
          </a:p>
        </p:txBody>
      </p:sp>
      <p:sp>
        <p:nvSpPr>
          <p:cNvPr id="6" name="Rectangle 5"/>
          <p:cNvSpPr/>
          <p:nvPr/>
        </p:nvSpPr>
        <p:spPr>
          <a:xfrm>
            <a:off x="395536" y="609600"/>
            <a:ext cx="7632848" cy="5016758"/>
          </a:xfrm>
          <a:prstGeom prst="rect">
            <a:avLst/>
          </a:prstGeom>
        </p:spPr>
        <p:txBody>
          <a:bodyPr wrap="square">
            <a:spAutoFit/>
          </a:bodyPr>
          <a:lstStyle/>
          <a:p>
            <a:pPr algn="just" rtl="1"/>
            <a:r>
              <a:rPr lang="fa-IR" sz="4000" b="1" dirty="0">
                <a:solidFill>
                  <a:srgbClr val="2F2B20"/>
                </a:solidFill>
              </a:rPr>
              <a:t>گرچه حکمای طرفدار منطق ارسطو، همواره در کنار حس و تجربه از اهمیت عقل و قیاس سخن می گویند و تصریح می کنند که در پدید آمدن دانشهای تجربی هم حس در کار </a:t>
            </a:r>
            <a:r>
              <a:rPr lang="fa-IR" sz="4000" b="1" dirty="0" smtClean="0">
                <a:solidFill>
                  <a:srgbClr val="2F2B20"/>
                </a:solidFill>
              </a:rPr>
              <a:t>است و  </a:t>
            </a:r>
            <a:r>
              <a:rPr lang="fa-IR" sz="4000" b="1" dirty="0">
                <a:solidFill>
                  <a:srgbClr val="2F2B20"/>
                </a:solidFill>
              </a:rPr>
              <a:t>هم عقل، با این همه ارزشی را که برای حس و تجربه قائلند انکار نمی توان کرد و آنان را متهم به بی توجهی به واقعیت و بی عنایتی به تجربه نمی توان ساخت. </a:t>
            </a:r>
          </a:p>
        </p:txBody>
      </p:sp>
    </p:spTree>
    <p:extLst>
      <p:ext uri="{BB962C8B-B14F-4D97-AF65-F5344CB8AC3E}">
        <p14:creationId xmlns:p14="http://schemas.microsoft.com/office/powerpoint/2010/main" val="3972894946"/>
      </p:ext>
    </p:extLst>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155</a:t>
            </a:r>
            <a:endParaRPr lang="en-US" dirty="0"/>
          </a:p>
        </p:txBody>
      </p:sp>
      <p:sp>
        <p:nvSpPr>
          <p:cNvPr id="6" name="کادر متن 5"/>
          <p:cNvSpPr txBox="1"/>
          <p:nvPr/>
        </p:nvSpPr>
        <p:spPr>
          <a:xfrm>
            <a:off x="827584" y="2078503"/>
            <a:ext cx="6768752" cy="1938992"/>
          </a:xfrm>
          <a:prstGeom prst="rect">
            <a:avLst/>
          </a:prstGeom>
          <a:noFill/>
        </p:spPr>
        <p:txBody>
          <a:bodyPr wrap="square" rtlCol="0">
            <a:spAutoFit/>
          </a:bodyPr>
          <a:lstStyle/>
          <a:p>
            <a:pPr algn="just" rtl="1"/>
            <a:r>
              <a:rPr lang="fa-IR" sz="4000" b="1" dirty="0" smtClean="0">
                <a:solidFill>
                  <a:srgbClr val="2F2B20"/>
                </a:solidFill>
              </a:rPr>
              <a:t>پایه ها و بنیادهای روش تجربی را در منطق ارسطویی، در مباحث مربوط به مقدمات برهان می توان باز جست :</a:t>
            </a:r>
          </a:p>
        </p:txBody>
      </p:sp>
    </p:spTree>
    <p:extLst>
      <p:ext uri="{BB962C8B-B14F-4D97-AF65-F5344CB8AC3E}">
        <p14:creationId xmlns:p14="http://schemas.microsoft.com/office/powerpoint/2010/main" val="16286314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156</a:t>
            </a:r>
            <a:endParaRPr lang="en-US" dirty="0"/>
          </a:p>
        </p:txBody>
      </p:sp>
      <p:sp>
        <p:nvSpPr>
          <p:cNvPr id="6" name="کادر متن 5"/>
          <p:cNvSpPr txBox="1"/>
          <p:nvPr/>
        </p:nvSpPr>
        <p:spPr>
          <a:xfrm>
            <a:off x="539552" y="764704"/>
            <a:ext cx="7475984" cy="5078313"/>
          </a:xfrm>
          <a:prstGeom prst="rect">
            <a:avLst/>
          </a:prstGeom>
          <a:noFill/>
        </p:spPr>
        <p:txBody>
          <a:bodyPr wrap="square" rtlCol="0">
            <a:spAutoFit/>
          </a:bodyPr>
          <a:lstStyle/>
          <a:p>
            <a:pPr algn="just" rtl="1"/>
            <a:r>
              <a:rPr lang="fa-IR" sz="4000" b="1" dirty="0" smtClean="0">
                <a:solidFill>
                  <a:srgbClr val="2F2B20"/>
                </a:solidFill>
              </a:rPr>
              <a:t>آنچه سبب پیشرفت بشر پس از رنسانس، در زمینه های مادی و صنعتی شده است، نه ابداع روش تجربی است، بلکه تکمیل کردن و به کار گرفتن این روش در دانشهایی است که به دانش های تجربی مرسوم است و این امر خود معلول عوامل و شرایطی است که موجب شد تا بشر «طرز نگاه» خود را نسبت به جهان تغییر دهد. </a:t>
            </a:r>
            <a:endParaRPr lang="en-US" sz="4000" b="1" dirty="0">
              <a:solidFill>
                <a:srgbClr val="2F2B20"/>
              </a:solidFill>
            </a:endParaRPr>
          </a:p>
        </p:txBody>
      </p:sp>
    </p:spTree>
    <p:extLst>
      <p:ext uri="{BB962C8B-B14F-4D97-AF65-F5344CB8AC3E}">
        <p14:creationId xmlns:p14="http://schemas.microsoft.com/office/powerpoint/2010/main" val="1569960057"/>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157</a:t>
            </a:r>
            <a:endParaRPr lang="en-US" dirty="0"/>
          </a:p>
        </p:txBody>
      </p:sp>
      <p:sp>
        <p:nvSpPr>
          <p:cNvPr id="2" name="Rectangle 1"/>
          <p:cNvSpPr/>
          <p:nvPr/>
        </p:nvSpPr>
        <p:spPr>
          <a:xfrm>
            <a:off x="755576" y="1844824"/>
            <a:ext cx="7146032" cy="2308324"/>
          </a:xfrm>
          <a:prstGeom prst="rect">
            <a:avLst/>
          </a:prstGeom>
        </p:spPr>
        <p:txBody>
          <a:bodyPr wrap="square">
            <a:spAutoFit/>
          </a:bodyPr>
          <a:lstStyle/>
          <a:p>
            <a:pPr algn="just" rtl="1"/>
            <a:r>
              <a:rPr lang="fa-IR" sz="3600" b="1" dirty="0">
                <a:solidFill>
                  <a:srgbClr val="2F2B20"/>
                </a:solidFill>
              </a:rPr>
              <a:t>یعنی بشر که تا پیش از رنسانس، عقلانی به جهان می نگریست، پس از رنسانس با چشم حس و تجربه به دیدن جهان </a:t>
            </a:r>
            <a:r>
              <a:rPr lang="fa-IR" sz="3600" b="1" dirty="0" smtClean="0">
                <a:solidFill>
                  <a:srgbClr val="2F2B20"/>
                </a:solidFill>
              </a:rPr>
              <a:t>پرداخت </a:t>
            </a:r>
            <a:r>
              <a:rPr lang="fa-IR" sz="3600" b="1" dirty="0">
                <a:solidFill>
                  <a:srgbClr val="2F2B20"/>
                </a:solidFill>
              </a:rPr>
              <a:t>و همین امر موجب پیشرفت مادی گردید.</a:t>
            </a:r>
          </a:p>
        </p:txBody>
      </p:sp>
    </p:spTree>
    <p:extLst>
      <p:ext uri="{BB962C8B-B14F-4D97-AF65-F5344CB8AC3E}">
        <p14:creationId xmlns:p14="http://schemas.microsoft.com/office/powerpoint/2010/main" val="296939508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158</a:t>
            </a:r>
            <a:endParaRPr lang="en-US" dirty="0"/>
          </a:p>
        </p:txBody>
      </p:sp>
      <p:sp>
        <p:nvSpPr>
          <p:cNvPr id="2" name="Rectangle 1"/>
          <p:cNvSpPr/>
          <p:nvPr/>
        </p:nvSpPr>
        <p:spPr>
          <a:xfrm>
            <a:off x="3131840" y="476672"/>
            <a:ext cx="2105472" cy="769441"/>
          </a:xfrm>
          <a:prstGeom prst="rect">
            <a:avLst/>
          </a:prstGeom>
        </p:spPr>
        <p:txBody>
          <a:bodyPr wrap="square">
            <a:spAutoFit/>
          </a:bodyPr>
          <a:lstStyle/>
          <a:p>
            <a:pPr algn="ctr" rtl="1"/>
            <a:r>
              <a:rPr lang="fa-IR" sz="4400" b="1" dirty="0" smtClean="0">
                <a:solidFill>
                  <a:schemeClr val="accent3">
                    <a:lumMod val="50000"/>
                  </a:schemeClr>
                </a:solidFill>
              </a:rPr>
              <a:t>منابع</a:t>
            </a:r>
            <a:endParaRPr lang="fa-IR" sz="4400" b="1" dirty="0">
              <a:solidFill>
                <a:schemeClr val="accent3">
                  <a:lumMod val="50000"/>
                </a:schemeClr>
              </a:solidFill>
            </a:endParaRPr>
          </a:p>
        </p:txBody>
      </p:sp>
      <p:sp>
        <p:nvSpPr>
          <p:cNvPr id="6" name="کادر متن 5"/>
          <p:cNvSpPr txBox="1"/>
          <p:nvPr/>
        </p:nvSpPr>
        <p:spPr>
          <a:xfrm>
            <a:off x="683568" y="1556792"/>
            <a:ext cx="7704856" cy="3785652"/>
          </a:xfrm>
          <a:prstGeom prst="rect">
            <a:avLst/>
          </a:prstGeom>
          <a:noFill/>
        </p:spPr>
        <p:txBody>
          <a:bodyPr wrap="square" rtlCol="0">
            <a:spAutoFit/>
          </a:bodyPr>
          <a:lstStyle/>
          <a:p>
            <a:pPr marL="742950" indent="-742950" algn="r" rtl="1">
              <a:buFont typeface="Wingdings" panose="05000000000000000000" pitchFamily="2" charset="2"/>
              <a:buChar char="§"/>
            </a:pPr>
            <a:r>
              <a:rPr lang="en-US" sz="4000" b="1" dirty="0" smtClean="0"/>
              <a:t> </a:t>
            </a:r>
            <a:r>
              <a:rPr lang="fa-IR" sz="4000" b="1" smtClean="0"/>
              <a:t>خوانساری،محمد: دوره </a:t>
            </a:r>
            <a:r>
              <a:rPr lang="fa-IR" sz="4000" b="1" dirty="0" smtClean="0"/>
              <a:t>مختصرمنطق صوری،تهران،دانشگاه تهران،۱۳۸۰</a:t>
            </a:r>
            <a:endParaRPr lang="en-US" sz="4000" b="1" dirty="0"/>
          </a:p>
          <a:p>
            <a:pPr marL="742950" indent="-742950" algn="r" rtl="1">
              <a:buFont typeface="Wingdings" panose="05000000000000000000" pitchFamily="2" charset="2"/>
              <a:buChar char="§"/>
            </a:pPr>
            <a:endParaRPr lang="fa-IR" sz="4000" b="1" dirty="0" smtClean="0"/>
          </a:p>
          <a:p>
            <a:pPr marL="742950" indent="-742950" algn="r" rtl="1">
              <a:buFont typeface="Wingdings" panose="05000000000000000000" pitchFamily="2" charset="2"/>
              <a:buChar char="§"/>
            </a:pPr>
            <a:r>
              <a:rPr lang="fa-IR" sz="4000" b="1" dirty="0" smtClean="0"/>
              <a:t>دادبه </a:t>
            </a:r>
            <a:r>
              <a:rPr lang="fa-IR" sz="4000" b="1" dirty="0" smtClean="0"/>
              <a:t>، اصغر :کلیات فلسفه، تهران،دانشگاه پیام نور،۱۳۸۷</a:t>
            </a:r>
          </a:p>
          <a:p>
            <a:pPr marL="742950" indent="-742950" algn="r" rtl="1">
              <a:buFont typeface="Wingdings" panose="05000000000000000000" pitchFamily="2" charset="2"/>
              <a:buChar char="§"/>
            </a:pPr>
            <a:endParaRPr lang="fa-IR" sz="4000" b="1" dirty="0" smtClean="0"/>
          </a:p>
        </p:txBody>
      </p:sp>
    </p:spTree>
    <p:extLst>
      <p:ext uri="{BB962C8B-B14F-4D97-AF65-F5344CB8AC3E}">
        <p14:creationId xmlns:p14="http://schemas.microsoft.com/office/powerpoint/2010/main" val="265761650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18</a:t>
            </a:r>
            <a:endParaRPr lang="en-US" dirty="0"/>
          </a:p>
        </p:txBody>
      </p:sp>
      <p:sp>
        <p:nvSpPr>
          <p:cNvPr id="5" name="Rounded Rectangle 4"/>
          <p:cNvSpPr/>
          <p:nvPr/>
        </p:nvSpPr>
        <p:spPr>
          <a:xfrm>
            <a:off x="470629" y="692695"/>
            <a:ext cx="7560840" cy="5328593"/>
          </a:xfrm>
          <a:prstGeom prst="roundRect">
            <a:avLst/>
          </a:prstGeom>
          <a:effectLst>
            <a:softEdge rad="1054100"/>
          </a:effectLst>
          <a:scene3d>
            <a:camera prst="orthographicFront">
              <a:rot lat="0" lon="0" rev="0"/>
            </a:camera>
            <a:lightRig rig="brightRoom" dir="tl">
              <a:rot lat="0" lon="0" rev="1800000"/>
            </a:lightRig>
          </a:scene3d>
          <a:sp3d contourW="10160" prstMaterial="dkEdge">
            <a:bevelT prst="divot"/>
            <a:contourClr>
              <a:schemeClr val="accent1">
                <a:shade val="40000"/>
                <a:satMod val="150000"/>
              </a:schemeClr>
            </a:contourClr>
          </a:sp3d>
        </p:spPr>
        <p:style>
          <a:lnRef idx="0">
            <a:schemeClr val="accent1"/>
          </a:lnRef>
          <a:fillRef idx="3">
            <a:schemeClr val="accent1"/>
          </a:fillRef>
          <a:effectRef idx="3">
            <a:schemeClr val="accent1"/>
          </a:effectRef>
          <a:fontRef idx="minor">
            <a:schemeClr val="lt1"/>
          </a:fontRef>
        </p:style>
        <p:txBody>
          <a:bodyPr rtlCol="0" anchor="ct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endParaRPr lang="en-US"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6" name="TextBox 5"/>
          <p:cNvSpPr txBox="1"/>
          <p:nvPr/>
        </p:nvSpPr>
        <p:spPr>
          <a:xfrm>
            <a:off x="1619671" y="1052736"/>
            <a:ext cx="5062147" cy="707886"/>
          </a:xfrm>
          <a:prstGeom prst="rect">
            <a:avLst/>
          </a:prstGeom>
          <a:noFill/>
        </p:spPr>
        <p:txBody>
          <a:bodyPr wrap="square" rtlCol="0">
            <a:spAutoFit/>
          </a:bodyPr>
          <a:lstStyle/>
          <a:p>
            <a:pPr algn="ctr" rtl="1"/>
            <a:r>
              <a:rPr lang="fa-IR" sz="4000" b="1" dirty="0" smtClean="0"/>
              <a:t>مثالهایی بیشتر : </a:t>
            </a:r>
            <a:endParaRPr lang="en-US" sz="4000" b="1" dirty="0"/>
          </a:p>
        </p:txBody>
      </p:sp>
      <p:sp>
        <p:nvSpPr>
          <p:cNvPr id="7" name="TextBox 6"/>
          <p:cNvSpPr txBox="1"/>
          <p:nvPr/>
        </p:nvSpPr>
        <p:spPr>
          <a:xfrm>
            <a:off x="955988" y="1857018"/>
            <a:ext cx="6474677" cy="707886"/>
          </a:xfrm>
          <a:prstGeom prst="rect">
            <a:avLst/>
          </a:prstGeom>
          <a:noFill/>
        </p:spPr>
        <p:txBody>
          <a:bodyPr wrap="square" rtlCol="0">
            <a:spAutoFit/>
          </a:bodyPr>
          <a:lstStyle/>
          <a:p>
            <a:pPr algn="r" rtl="1"/>
            <a:r>
              <a:rPr lang="fa-IR" sz="4000" b="1" dirty="0" smtClean="0"/>
              <a:t>تصور بدیهی  :   تاریکی -  گرمی </a:t>
            </a:r>
            <a:endParaRPr lang="en-US" sz="4000" b="1" dirty="0"/>
          </a:p>
        </p:txBody>
      </p:sp>
      <p:sp>
        <p:nvSpPr>
          <p:cNvPr id="8" name="TextBox 7"/>
          <p:cNvSpPr txBox="1"/>
          <p:nvPr/>
        </p:nvSpPr>
        <p:spPr>
          <a:xfrm>
            <a:off x="955988" y="2708920"/>
            <a:ext cx="6474677" cy="707886"/>
          </a:xfrm>
          <a:prstGeom prst="rect">
            <a:avLst/>
          </a:prstGeom>
          <a:noFill/>
        </p:spPr>
        <p:txBody>
          <a:bodyPr wrap="square" rtlCol="0">
            <a:spAutoFit/>
          </a:bodyPr>
          <a:lstStyle/>
          <a:p>
            <a:pPr algn="r" rtl="1"/>
            <a:r>
              <a:rPr lang="fa-IR" sz="4000" b="1" dirty="0" smtClean="0"/>
              <a:t>تصور نظری  :   خدا - فرشته  </a:t>
            </a:r>
            <a:endParaRPr lang="en-US" sz="4000" b="1" dirty="0"/>
          </a:p>
        </p:txBody>
      </p:sp>
      <p:sp>
        <p:nvSpPr>
          <p:cNvPr id="9" name="TextBox 8"/>
          <p:cNvSpPr txBox="1"/>
          <p:nvPr/>
        </p:nvSpPr>
        <p:spPr>
          <a:xfrm>
            <a:off x="942255" y="3501008"/>
            <a:ext cx="6474677" cy="707886"/>
          </a:xfrm>
          <a:prstGeom prst="rect">
            <a:avLst/>
          </a:prstGeom>
          <a:noFill/>
        </p:spPr>
        <p:txBody>
          <a:bodyPr wrap="square" rtlCol="0">
            <a:spAutoFit/>
          </a:bodyPr>
          <a:lstStyle/>
          <a:p>
            <a:pPr algn="r" rtl="1"/>
            <a:r>
              <a:rPr lang="fa-IR" sz="4000" b="1" dirty="0" smtClean="0"/>
              <a:t>تصدیق بدیهی :  هوا گرم است </a:t>
            </a:r>
            <a:endParaRPr lang="en-US" sz="4000" b="1" dirty="0"/>
          </a:p>
        </p:txBody>
      </p:sp>
      <p:sp>
        <p:nvSpPr>
          <p:cNvPr id="10" name="TextBox 9"/>
          <p:cNvSpPr txBox="1"/>
          <p:nvPr/>
        </p:nvSpPr>
        <p:spPr>
          <a:xfrm>
            <a:off x="611560" y="4293096"/>
            <a:ext cx="6805374" cy="1323439"/>
          </a:xfrm>
          <a:prstGeom prst="rect">
            <a:avLst/>
          </a:prstGeom>
          <a:noFill/>
        </p:spPr>
        <p:txBody>
          <a:bodyPr wrap="square" rtlCol="0">
            <a:spAutoFit/>
          </a:bodyPr>
          <a:lstStyle/>
          <a:p>
            <a:pPr algn="r" rtl="1"/>
            <a:r>
              <a:rPr lang="fa-IR" sz="4000" b="1" dirty="0" smtClean="0"/>
              <a:t>تصدیق نظری :  روح موجودی غیر</a:t>
            </a:r>
          </a:p>
          <a:p>
            <a:pPr algn="r" rtl="1"/>
            <a:r>
              <a:rPr lang="fa-IR" sz="4000" b="1" dirty="0"/>
              <a:t> </a:t>
            </a:r>
            <a:r>
              <a:rPr lang="fa-IR" sz="4000" b="1" dirty="0" smtClean="0"/>
              <a:t>                   مادی است</a:t>
            </a:r>
            <a:endParaRPr lang="en-US" sz="4000" b="1" dirty="0"/>
          </a:p>
        </p:txBody>
      </p:sp>
    </p:spTree>
    <p:extLst>
      <p:ext uri="{BB962C8B-B14F-4D97-AF65-F5344CB8AC3E}">
        <p14:creationId xmlns:p14="http://schemas.microsoft.com/office/powerpoint/2010/main" val="64311950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15" y="1412776"/>
            <a:ext cx="7659687" cy="2592288"/>
          </a:xfrm>
        </p:spPr>
        <p:txBody>
          <a:bodyPr>
            <a:normAutofit fontScale="90000"/>
          </a:bodyPr>
          <a:lstStyle/>
          <a:p>
            <a:pPr algn="r" rtl="1"/>
            <a:r>
              <a:rPr lang="fa-IR" sz="3200" b="1" dirty="0" smtClean="0">
                <a:solidFill>
                  <a:schemeClr val="tx1"/>
                </a:solidFill>
              </a:rPr>
              <a:t>حکم ( یا تصدیق ) :  امری ذهنی که  در قالب الفاظ و کلمات  بصورت جمله ای بیان می گردد و می تواند مثبت یا منفی باشد  جمله های منطق را </a:t>
            </a:r>
            <a:r>
              <a:rPr lang="fa-IR" sz="3200" b="1" dirty="0">
                <a:solidFill>
                  <a:schemeClr val="tx1">
                    <a:lumMod val="75000"/>
                    <a:lumOff val="25000"/>
                  </a:schemeClr>
                </a:solidFill>
              </a:rPr>
              <a:t>گزاره</a:t>
            </a:r>
            <a:r>
              <a:rPr lang="fa-IR" sz="3200" b="1" dirty="0" smtClean="0">
                <a:solidFill>
                  <a:schemeClr val="tx1"/>
                </a:solidFill>
              </a:rPr>
              <a:t> یا  </a:t>
            </a:r>
            <a:r>
              <a:rPr lang="fa-IR" sz="3200" b="1" dirty="0" smtClean="0">
                <a:solidFill>
                  <a:schemeClr val="tx1">
                    <a:lumMod val="75000"/>
                    <a:lumOff val="25000"/>
                  </a:schemeClr>
                </a:solidFill>
              </a:rPr>
              <a:t>قضیه</a:t>
            </a:r>
            <a:r>
              <a:rPr lang="fa-IR" sz="3200" b="1" dirty="0" smtClean="0">
                <a:solidFill>
                  <a:schemeClr val="tx1"/>
                </a:solidFill>
              </a:rPr>
              <a:t> </a:t>
            </a:r>
            <a:r>
              <a:rPr lang="en-US" sz="3200" b="1" dirty="0" smtClean="0">
                <a:solidFill>
                  <a:schemeClr val="tx1"/>
                </a:solidFill>
              </a:rPr>
              <a:t>  </a:t>
            </a:r>
            <a:r>
              <a:rPr lang="fa-IR" sz="3200" b="1" dirty="0" smtClean="0">
                <a:solidFill>
                  <a:schemeClr val="tx1"/>
                </a:solidFill>
              </a:rPr>
              <a:t> </a:t>
            </a:r>
            <a:r>
              <a:rPr lang="en-US" sz="3200" b="1" dirty="0" smtClean="0">
                <a:solidFill>
                  <a:schemeClr val="tx1"/>
                </a:solidFill>
              </a:rPr>
              <a:t>  proposition</a:t>
            </a:r>
            <a:r>
              <a:rPr lang="fa-IR" sz="3200" b="1" dirty="0" smtClean="0">
                <a:solidFill>
                  <a:schemeClr val="tx1"/>
                </a:solidFill>
              </a:rPr>
              <a:t/>
            </a:r>
            <a:br>
              <a:rPr lang="fa-IR" sz="3200" b="1" dirty="0" smtClean="0">
                <a:solidFill>
                  <a:schemeClr val="tx1"/>
                </a:solidFill>
              </a:rPr>
            </a:br>
            <a:r>
              <a:rPr lang="fa-IR" sz="3200" b="1" dirty="0" smtClean="0">
                <a:solidFill>
                  <a:schemeClr val="tx1"/>
                </a:solidFill>
              </a:rPr>
              <a:t>می نامند .</a:t>
            </a:r>
            <a:br>
              <a:rPr lang="fa-IR" sz="3200" b="1" dirty="0" smtClean="0">
                <a:solidFill>
                  <a:schemeClr val="tx1"/>
                </a:solidFill>
              </a:rPr>
            </a:br>
            <a:r>
              <a:rPr lang="fa-IR" sz="3200" b="1" dirty="0" smtClean="0">
                <a:solidFill>
                  <a:schemeClr val="tx1"/>
                </a:solidFill>
              </a:rPr>
              <a:t/>
            </a:r>
            <a:br>
              <a:rPr lang="fa-IR" sz="3200" b="1" dirty="0" smtClean="0">
                <a:solidFill>
                  <a:schemeClr val="tx1"/>
                </a:solidFill>
              </a:rPr>
            </a:br>
            <a:r>
              <a:rPr lang="fa-IR" sz="3200" b="1" dirty="0" smtClean="0">
                <a:solidFill>
                  <a:schemeClr val="tx1"/>
                </a:solidFill>
              </a:rPr>
              <a:t>مثال : </a:t>
            </a:r>
            <a:br>
              <a:rPr lang="fa-IR" sz="3200" b="1" dirty="0" smtClean="0">
                <a:solidFill>
                  <a:schemeClr val="tx1"/>
                </a:solidFill>
              </a:rPr>
            </a:br>
            <a:r>
              <a:rPr lang="fa-IR" sz="3200" b="1" dirty="0" smtClean="0">
                <a:solidFill>
                  <a:schemeClr val="tx1"/>
                </a:solidFill>
              </a:rPr>
              <a:t>هوا سرد است </a:t>
            </a:r>
            <a:br>
              <a:rPr lang="fa-IR" sz="3200" b="1" dirty="0" smtClean="0">
                <a:solidFill>
                  <a:schemeClr val="tx1"/>
                </a:solidFill>
              </a:rPr>
            </a:br>
            <a:r>
              <a:rPr lang="fa-IR" sz="3200" b="1" dirty="0" smtClean="0">
                <a:solidFill>
                  <a:schemeClr val="tx1"/>
                </a:solidFill>
              </a:rPr>
              <a:t>گیاه حیوان نیست </a:t>
            </a:r>
            <a:br>
              <a:rPr lang="fa-IR" sz="3200" b="1" dirty="0" smtClean="0">
                <a:solidFill>
                  <a:schemeClr val="tx1"/>
                </a:solidFill>
              </a:rPr>
            </a:br>
            <a:r>
              <a:rPr lang="fa-IR" sz="3200" b="1" dirty="0" smtClean="0">
                <a:solidFill>
                  <a:schemeClr val="tx1"/>
                </a:solidFill>
              </a:rPr>
              <a:t>درخت بلند است </a:t>
            </a:r>
            <a:br>
              <a:rPr lang="fa-IR" sz="3200" b="1" dirty="0" smtClean="0">
                <a:solidFill>
                  <a:schemeClr val="tx1"/>
                </a:solidFill>
              </a:rPr>
            </a:br>
            <a:r>
              <a:rPr lang="fa-IR" sz="3200" b="1" dirty="0" smtClean="0">
                <a:solidFill>
                  <a:schemeClr val="tx1"/>
                </a:solidFill>
              </a:rPr>
              <a:t>روز روشن است </a:t>
            </a:r>
            <a:r>
              <a:rPr lang="fa-IR" sz="3200" b="1" dirty="0" smtClean="0"/>
              <a:t/>
            </a:r>
            <a:br>
              <a:rPr lang="fa-IR" sz="3200" b="1" dirty="0" smtClean="0"/>
            </a:br>
            <a:r>
              <a:rPr lang="fa-IR" sz="3200" b="1" dirty="0" smtClean="0"/>
              <a:t/>
            </a:r>
            <a:br>
              <a:rPr lang="fa-IR" sz="3200" b="1" dirty="0" smtClean="0"/>
            </a:br>
            <a:r>
              <a:rPr lang="fa-IR" sz="3200" b="1" dirty="0" smtClean="0"/>
              <a:t/>
            </a:r>
            <a:br>
              <a:rPr lang="fa-IR" sz="3200" b="1" dirty="0" smtClean="0"/>
            </a:br>
            <a:r>
              <a:rPr lang="fa-IR" sz="3200" b="1" dirty="0" smtClean="0"/>
              <a:t/>
            </a:r>
            <a:br>
              <a:rPr lang="fa-IR" sz="3200" b="1" dirty="0" smtClean="0"/>
            </a:br>
            <a:endParaRPr lang="en-US" sz="3200" b="1" dirty="0"/>
          </a:p>
        </p:txBody>
      </p:sp>
      <p:sp>
        <p:nvSpPr>
          <p:cNvPr id="3" name="Text Placeholder 2"/>
          <p:cNvSpPr>
            <a:spLocks noGrp="1"/>
          </p:cNvSpPr>
          <p:nvPr>
            <p:ph type="body" idx="1"/>
          </p:nvPr>
        </p:nvSpPr>
        <p:spPr>
          <a:xfrm>
            <a:off x="1403648" y="188640"/>
            <a:ext cx="6135687" cy="648072"/>
          </a:xfrm>
        </p:spPr>
        <p:txBody>
          <a:bodyPr>
            <a:normAutofit/>
          </a:bodyPr>
          <a:lstStyle/>
          <a:p>
            <a:pPr algn="ctr" rtl="1"/>
            <a:r>
              <a:rPr lang="fa-IR" sz="3600" b="1" dirty="0" smtClean="0">
                <a:solidFill>
                  <a:schemeClr val="accent3">
                    <a:lumMod val="50000"/>
                  </a:schemeClr>
                </a:solidFill>
              </a:rPr>
              <a:t> حکم (گزاره – قضیه )</a:t>
            </a:r>
            <a:endParaRPr lang="en-US" sz="3600" b="1" dirty="0">
              <a:solidFill>
                <a:schemeClr val="accent3">
                  <a:lumMod val="50000"/>
                </a:schemeClr>
              </a:solidFill>
            </a:endParaRPr>
          </a:p>
        </p:txBody>
      </p:sp>
      <p:sp>
        <p:nvSpPr>
          <p:cNvPr id="6" name="Slide Number Placeholder 5"/>
          <p:cNvSpPr>
            <a:spLocks noGrp="1"/>
          </p:cNvSpPr>
          <p:nvPr>
            <p:ph type="sldNum" sz="quarter" idx="12"/>
          </p:nvPr>
        </p:nvSpPr>
        <p:spPr/>
        <p:txBody>
          <a:bodyPr/>
          <a:lstStyle/>
          <a:p>
            <a:r>
              <a:rPr lang="fa-IR" b="1" dirty="0" smtClean="0"/>
              <a:t>19</a:t>
            </a:r>
            <a:endParaRPr lang="en-US" b="1" dirty="0"/>
          </a:p>
        </p:txBody>
      </p:sp>
    </p:spTree>
    <p:extLst>
      <p:ext uri="{BB962C8B-B14F-4D97-AF65-F5344CB8AC3E}">
        <p14:creationId xmlns:p14="http://schemas.microsoft.com/office/powerpoint/2010/main" val="38266621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47000"/>
              </a:schemeClr>
            </a:gs>
            <a:gs pos="75000">
              <a:schemeClr val="bg1">
                <a:shade val="100000"/>
                <a:satMod val="115000"/>
              </a:schemeClr>
            </a:gs>
            <a:gs pos="100000">
              <a:schemeClr val="bg1">
                <a:shade val="70000"/>
                <a:satMod val="130000"/>
              </a:schemeClr>
            </a:gs>
          </a:gsLst>
          <a:path path="circle">
            <a:fillToRect l="20000" t="50000" r="10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552" y="1052736"/>
            <a:ext cx="7659687" cy="2592288"/>
          </a:xfrm>
        </p:spPr>
        <p:txBody>
          <a:bodyPr/>
          <a:lstStyle/>
          <a:p>
            <a:pPr algn="r" rtl="1"/>
            <a:r>
              <a:rPr lang="fa-IR" sz="2200" dirty="0" smtClean="0"/>
              <a:t/>
            </a:r>
            <a:br>
              <a:rPr lang="fa-IR" sz="2200" dirty="0" smtClean="0"/>
            </a:br>
            <a:r>
              <a:rPr lang="fa-IR" sz="2200" dirty="0" smtClean="0"/>
              <a:t/>
            </a:r>
            <a:br>
              <a:rPr lang="fa-IR" sz="2200" dirty="0" smtClean="0"/>
            </a:br>
            <a:r>
              <a:rPr lang="fa-IR" sz="2200" dirty="0" smtClean="0"/>
              <a:t/>
            </a:r>
            <a:br>
              <a:rPr lang="fa-IR" sz="2200" dirty="0" smtClean="0"/>
            </a:br>
            <a:r>
              <a:rPr lang="fa-IR" sz="2200" dirty="0" smtClean="0"/>
              <a:t/>
            </a:r>
            <a:br>
              <a:rPr lang="fa-IR" sz="2200" dirty="0" smtClean="0"/>
            </a:br>
            <a:endParaRPr lang="en-US" sz="2200" dirty="0"/>
          </a:p>
        </p:txBody>
      </p:sp>
      <p:sp>
        <p:nvSpPr>
          <p:cNvPr id="6" name="Slide Number Placeholder 5"/>
          <p:cNvSpPr>
            <a:spLocks noGrp="1"/>
          </p:cNvSpPr>
          <p:nvPr>
            <p:ph type="sldNum" sz="quarter" idx="12"/>
          </p:nvPr>
        </p:nvSpPr>
        <p:spPr/>
        <p:txBody>
          <a:bodyPr/>
          <a:lstStyle/>
          <a:p>
            <a:r>
              <a:rPr lang="fa-IR" dirty="0" smtClean="0"/>
              <a:t>20</a:t>
            </a:r>
            <a:endParaRPr lang="en-US" dirty="0"/>
          </a:p>
        </p:txBody>
      </p:sp>
      <p:sp>
        <p:nvSpPr>
          <p:cNvPr id="8" name="Rounded Rectangle 7"/>
          <p:cNvSpPr/>
          <p:nvPr/>
        </p:nvSpPr>
        <p:spPr>
          <a:xfrm>
            <a:off x="539552" y="692696"/>
            <a:ext cx="7416824" cy="5258085"/>
          </a:xfrm>
          <a:prstGeom prst="roundRect">
            <a:avLst/>
          </a:prstGeom>
          <a:effectLst>
            <a:softEdge rad="127000"/>
          </a:effectLst>
          <a:scene3d>
            <a:camera prst="orthographicFront">
              <a:rot lat="0" lon="0" rev="0"/>
            </a:camera>
            <a:lightRig rig="brightRoom" dir="tl">
              <a:rot lat="0" lon="0" rev="1800000"/>
            </a:lightRig>
          </a:scene3d>
          <a:sp3d extrusionH="31750" contourW="10160" prstMaterial="dkEdge">
            <a:bevelT w="38100" h="50800" prst="slope"/>
            <a:bevelB w="139700" h="139700" prst="divot"/>
            <a:contourClr>
              <a:schemeClr val="accent1">
                <a:shade val="40000"/>
                <a:satMod val="150000"/>
              </a:schemeClr>
            </a:contourClr>
          </a:sp3d>
        </p:spPr>
        <p:style>
          <a:lnRef idx="0">
            <a:schemeClr val="accent1"/>
          </a:lnRef>
          <a:fillRef idx="3">
            <a:schemeClr val="accent1"/>
          </a:fillRef>
          <a:effectRef idx="3">
            <a:schemeClr val="accent1"/>
          </a:effectRef>
          <a:fontRef idx="minor">
            <a:schemeClr val="lt1"/>
          </a:fontRef>
        </p:style>
        <p:txBody>
          <a:bodyPr rtlCol="0" anchor="ct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endParaRPr lang="en-US" sz="3200" b="1">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9" name="TextBox 8"/>
          <p:cNvSpPr txBox="1"/>
          <p:nvPr/>
        </p:nvSpPr>
        <p:spPr>
          <a:xfrm>
            <a:off x="1857025" y="836713"/>
            <a:ext cx="4965725" cy="584775"/>
          </a:xfrm>
          <a:prstGeom prst="rect">
            <a:avLst/>
          </a:prstGeom>
          <a:noFill/>
        </p:spPr>
        <p:txBody>
          <a:bodyPr wrap="square" rtlCol="0">
            <a:spAutoFit/>
          </a:bodyPr>
          <a:lstStyle/>
          <a:p>
            <a:pPr algn="ctr" rtl="1"/>
            <a:r>
              <a:rPr lang="fa-IR" sz="3200" b="1" dirty="0" smtClean="0"/>
              <a:t>برخی عبارات : </a:t>
            </a:r>
            <a:endParaRPr lang="en-US" sz="3200" b="1" dirty="0"/>
          </a:p>
        </p:txBody>
      </p:sp>
      <p:sp>
        <p:nvSpPr>
          <p:cNvPr id="10" name="TextBox 9"/>
          <p:cNvSpPr txBox="1"/>
          <p:nvPr/>
        </p:nvSpPr>
        <p:spPr>
          <a:xfrm>
            <a:off x="1072289" y="1497148"/>
            <a:ext cx="6351350" cy="1077218"/>
          </a:xfrm>
          <a:prstGeom prst="rect">
            <a:avLst/>
          </a:prstGeom>
          <a:noFill/>
        </p:spPr>
        <p:txBody>
          <a:bodyPr wrap="square" rtlCol="0">
            <a:spAutoFit/>
          </a:bodyPr>
          <a:lstStyle/>
          <a:p>
            <a:pPr algn="r" rtl="1"/>
            <a:r>
              <a:rPr lang="fa-IR" sz="3200" b="1" dirty="0" smtClean="0"/>
              <a:t>معلومات تصوری   :  تصورات شناخته شده  ( معرف )  </a:t>
            </a:r>
            <a:endParaRPr lang="en-US" sz="3200" b="1" dirty="0"/>
          </a:p>
        </p:txBody>
      </p:sp>
      <p:sp>
        <p:nvSpPr>
          <p:cNvPr id="12" name="TextBox 11"/>
          <p:cNvSpPr txBox="1"/>
          <p:nvPr/>
        </p:nvSpPr>
        <p:spPr>
          <a:xfrm>
            <a:off x="1072289" y="2694349"/>
            <a:ext cx="6351350" cy="1077218"/>
          </a:xfrm>
          <a:prstGeom prst="rect">
            <a:avLst/>
          </a:prstGeom>
          <a:noFill/>
        </p:spPr>
        <p:txBody>
          <a:bodyPr wrap="square" rtlCol="0">
            <a:spAutoFit/>
          </a:bodyPr>
          <a:lstStyle/>
          <a:p>
            <a:pPr algn="r" rtl="1"/>
            <a:r>
              <a:rPr lang="fa-IR" sz="3200" b="1" dirty="0" smtClean="0"/>
              <a:t>معلومات تصدیقی   :  تصدیقات شناخته شده  ( حجت  ) </a:t>
            </a:r>
            <a:endParaRPr lang="en-US" sz="3200" b="1" dirty="0"/>
          </a:p>
        </p:txBody>
      </p:sp>
      <p:sp>
        <p:nvSpPr>
          <p:cNvPr id="13" name="TextBox 12"/>
          <p:cNvSpPr txBox="1"/>
          <p:nvPr/>
        </p:nvSpPr>
        <p:spPr>
          <a:xfrm>
            <a:off x="1076232" y="3999875"/>
            <a:ext cx="6351350" cy="584775"/>
          </a:xfrm>
          <a:prstGeom prst="rect">
            <a:avLst/>
          </a:prstGeom>
          <a:noFill/>
        </p:spPr>
        <p:txBody>
          <a:bodyPr wrap="square" rtlCol="0">
            <a:spAutoFit/>
          </a:bodyPr>
          <a:lstStyle/>
          <a:p>
            <a:pPr algn="r" rtl="1"/>
            <a:r>
              <a:rPr lang="fa-IR" sz="3200" b="1" dirty="0"/>
              <a:t>مجهولات </a:t>
            </a:r>
            <a:r>
              <a:rPr lang="fa-IR" sz="3200" b="1" dirty="0" smtClean="0"/>
              <a:t>تصوری  :  تصورات ناشناخته </a:t>
            </a:r>
            <a:endParaRPr lang="en-US" sz="3200" b="1" dirty="0"/>
          </a:p>
        </p:txBody>
      </p:sp>
      <p:sp>
        <p:nvSpPr>
          <p:cNvPr id="14" name="TextBox 13"/>
          <p:cNvSpPr txBox="1"/>
          <p:nvPr/>
        </p:nvSpPr>
        <p:spPr>
          <a:xfrm>
            <a:off x="1164212" y="4975328"/>
            <a:ext cx="6351350" cy="584775"/>
          </a:xfrm>
          <a:prstGeom prst="rect">
            <a:avLst/>
          </a:prstGeom>
          <a:noFill/>
        </p:spPr>
        <p:txBody>
          <a:bodyPr wrap="square" rtlCol="0">
            <a:spAutoFit/>
          </a:bodyPr>
          <a:lstStyle/>
          <a:p>
            <a:pPr algn="r" rtl="1"/>
            <a:r>
              <a:rPr lang="fa-IR" sz="3200" b="1" dirty="0" smtClean="0"/>
              <a:t>مجهولات تصدیقی  :  تصدیقات ناشناخته </a:t>
            </a:r>
            <a:endParaRPr lang="en-US" sz="3200" b="1" dirty="0"/>
          </a:p>
        </p:txBody>
      </p:sp>
    </p:spTree>
    <p:extLst>
      <p:ext uri="{BB962C8B-B14F-4D97-AF65-F5344CB8AC3E}">
        <p14:creationId xmlns:p14="http://schemas.microsoft.com/office/powerpoint/2010/main" val="2455483844"/>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984" y="1052736"/>
            <a:ext cx="7620000" cy="1143000"/>
          </a:xfrm>
        </p:spPr>
        <p:txBody>
          <a:bodyPr/>
          <a:lstStyle/>
          <a:p>
            <a:pPr algn="ctr" rtl="1"/>
            <a:r>
              <a:rPr lang="fa-IR" sz="5400" b="1" dirty="0" smtClean="0">
                <a:solidFill>
                  <a:schemeClr val="accent3">
                    <a:lumMod val="50000"/>
                  </a:schemeClr>
                </a:solidFill>
              </a:rPr>
              <a:t>تعریف فکر</a:t>
            </a:r>
            <a:endParaRPr lang="fa-IR" sz="5400" b="1" dirty="0">
              <a:solidFill>
                <a:schemeClr val="accent3">
                  <a:lumMod val="50000"/>
                </a:schemeClr>
              </a:solidFill>
            </a:endParaRPr>
          </a:p>
        </p:txBody>
      </p:sp>
      <p:sp>
        <p:nvSpPr>
          <p:cNvPr id="5" name="Slide Number Placeholder 4"/>
          <p:cNvSpPr>
            <a:spLocks noGrp="1"/>
          </p:cNvSpPr>
          <p:nvPr>
            <p:ph type="sldNum" sz="quarter" idx="12"/>
          </p:nvPr>
        </p:nvSpPr>
        <p:spPr/>
        <p:txBody>
          <a:bodyPr/>
          <a:lstStyle/>
          <a:p>
            <a:r>
              <a:rPr lang="fa-IR" dirty="0" smtClean="0"/>
              <a:t>21</a:t>
            </a:r>
            <a:endParaRPr lang="en-US" dirty="0"/>
          </a:p>
        </p:txBody>
      </p:sp>
      <p:sp>
        <p:nvSpPr>
          <p:cNvPr id="6" name="TextBox 5"/>
          <p:cNvSpPr txBox="1"/>
          <p:nvPr/>
        </p:nvSpPr>
        <p:spPr>
          <a:xfrm>
            <a:off x="539552" y="2737743"/>
            <a:ext cx="7416824" cy="1323439"/>
          </a:xfrm>
          <a:prstGeom prst="rect">
            <a:avLst/>
          </a:prstGeom>
          <a:noFill/>
        </p:spPr>
        <p:txBody>
          <a:bodyPr wrap="square" rtlCol="1">
            <a:spAutoFit/>
          </a:bodyPr>
          <a:lstStyle/>
          <a:p>
            <a:pPr algn="r" rtl="1"/>
            <a:r>
              <a:rPr lang="fa-IR" sz="4000" b="1" dirty="0" smtClean="0"/>
              <a:t>منظم کردن معلومات برای رسیدن به یک مجهول را فکر می گویند.</a:t>
            </a:r>
            <a:endParaRPr lang="fa-IR" sz="4000" b="1" dirty="0"/>
          </a:p>
        </p:txBody>
      </p:sp>
    </p:spTree>
    <p:extLst>
      <p:ext uri="{BB962C8B-B14F-4D97-AF65-F5344CB8AC3E}">
        <p14:creationId xmlns:p14="http://schemas.microsoft.com/office/powerpoint/2010/main" val="17315537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b="1" dirty="0" smtClean="0"/>
              <a:t>بنام خداوند بخشنده مهربان </a:t>
            </a:r>
            <a:endParaRPr lang="en-US" sz="5400" b="1" dirty="0"/>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57200" y="1828800"/>
            <a:ext cx="3096344" cy="4146889"/>
          </a:xfrm>
        </p:spPr>
      </p:pic>
      <p:sp>
        <p:nvSpPr>
          <p:cNvPr id="6" name="Slide Number Placeholder 5"/>
          <p:cNvSpPr>
            <a:spLocks noGrp="1"/>
          </p:cNvSpPr>
          <p:nvPr>
            <p:ph type="sldNum" sz="quarter" idx="12"/>
          </p:nvPr>
        </p:nvSpPr>
        <p:spPr/>
        <p:txBody>
          <a:bodyPr/>
          <a:lstStyle/>
          <a:p>
            <a:r>
              <a:rPr lang="fa-IR" sz="2000" dirty="0" smtClean="0"/>
              <a:t>2</a:t>
            </a:r>
            <a:endParaRPr lang="en-US" sz="2000" dirty="0"/>
          </a:p>
        </p:txBody>
      </p:sp>
      <p:sp>
        <p:nvSpPr>
          <p:cNvPr id="9" name="TextBox 8"/>
          <p:cNvSpPr txBox="1"/>
          <p:nvPr/>
        </p:nvSpPr>
        <p:spPr>
          <a:xfrm>
            <a:off x="3491880" y="4775360"/>
            <a:ext cx="4585320" cy="1200329"/>
          </a:xfrm>
          <a:prstGeom prst="rect">
            <a:avLst/>
          </a:prstGeom>
          <a:noFill/>
        </p:spPr>
        <p:txBody>
          <a:bodyPr wrap="square" rtlCol="0">
            <a:spAutoFit/>
          </a:bodyPr>
          <a:lstStyle/>
          <a:p>
            <a:pPr algn="r" rtl="1"/>
            <a:r>
              <a:rPr lang="el-GR" sz="2400" b="1" dirty="0"/>
              <a:t>Αριστοτέλης </a:t>
            </a:r>
            <a:r>
              <a:rPr lang="fa-IR" sz="2400" b="1" dirty="0" smtClean="0"/>
              <a:t>اَرَسطو</a:t>
            </a:r>
            <a:r>
              <a:rPr lang="fa-IR" sz="2400" b="1" dirty="0"/>
              <a:t> (به یونانی: </a:t>
            </a:r>
            <a:endParaRPr lang="fa-IR" sz="2400" b="1" dirty="0" smtClean="0"/>
          </a:p>
          <a:p>
            <a:pPr algn="r" rtl="1"/>
            <a:r>
              <a:rPr lang="fa-IR" sz="2400" b="1" dirty="0" smtClean="0"/>
              <a:t>تلفظ: آریستوتِلِس) </a:t>
            </a:r>
          </a:p>
          <a:p>
            <a:pPr algn="r" rtl="1"/>
            <a:r>
              <a:rPr lang="fa-IR" sz="2400" b="1" dirty="0" smtClean="0"/>
              <a:t>( </a:t>
            </a:r>
            <a:r>
              <a:rPr lang="fa-IR" sz="2400" b="1" dirty="0" err="1" smtClean="0"/>
              <a:t>زادهٔ</a:t>
            </a:r>
            <a:r>
              <a:rPr lang="fa-IR" sz="2400" b="1" dirty="0" smtClean="0"/>
              <a:t> </a:t>
            </a:r>
            <a:r>
              <a:rPr lang="fa-IR" sz="2400" b="1" dirty="0"/>
              <a:t>۳۸۴ </a:t>
            </a:r>
            <a:r>
              <a:rPr lang="fa-IR" sz="2400" b="1" dirty="0" err="1" smtClean="0"/>
              <a:t>ق.م</a:t>
            </a:r>
            <a:r>
              <a:rPr lang="fa-IR" sz="2400" b="1" dirty="0" smtClean="0"/>
              <a:t> - </a:t>
            </a:r>
            <a:r>
              <a:rPr lang="fa-IR" sz="2400" b="1" dirty="0" err="1" smtClean="0"/>
              <a:t>درگذشتهٔ</a:t>
            </a:r>
            <a:r>
              <a:rPr lang="fa-IR" sz="2400" b="1" dirty="0" smtClean="0"/>
              <a:t> </a:t>
            </a:r>
            <a:r>
              <a:rPr lang="fa-IR" sz="2400" b="1" dirty="0"/>
              <a:t>۳۲۲ </a:t>
            </a:r>
            <a:r>
              <a:rPr lang="fa-IR" sz="2400" b="1" dirty="0" err="1" smtClean="0"/>
              <a:t>ق.م</a:t>
            </a:r>
            <a:r>
              <a:rPr lang="fa-IR" sz="2400" b="1" dirty="0" smtClean="0"/>
              <a:t> )</a:t>
            </a:r>
            <a:endParaRPr lang="en-US" sz="2400" b="1" dirty="0"/>
          </a:p>
        </p:txBody>
      </p:sp>
    </p:spTree>
    <p:extLst>
      <p:ext uri="{BB962C8B-B14F-4D97-AF65-F5344CB8AC3E}">
        <p14:creationId xmlns:p14="http://schemas.microsoft.com/office/powerpoint/2010/main" val="29419213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7620000" cy="1143000"/>
          </a:xfrm>
        </p:spPr>
        <p:txBody>
          <a:bodyPr/>
          <a:lstStyle/>
          <a:p>
            <a:pPr algn="ctr" rtl="1"/>
            <a:r>
              <a:rPr lang="fa-IR" sz="5400" b="1" dirty="0" smtClean="0"/>
              <a:t>باب اول : مبحث الفاظ </a:t>
            </a:r>
            <a:endParaRPr lang="fa-IR" sz="5400" b="1" dirty="0"/>
          </a:p>
        </p:txBody>
      </p:sp>
      <p:sp>
        <p:nvSpPr>
          <p:cNvPr id="5" name="Slide Number Placeholder 4"/>
          <p:cNvSpPr>
            <a:spLocks noGrp="1"/>
          </p:cNvSpPr>
          <p:nvPr>
            <p:ph type="sldNum" sz="quarter" idx="12"/>
          </p:nvPr>
        </p:nvSpPr>
        <p:spPr/>
        <p:txBody>
          <a:bodyPr/>
          <a:lstStyle/>
          <a:p>
            <a:r>
              <a:rPr lang="fa-IR" dirty="0" smtClean="0"/>
              <a:t>22</a:t>
            </a:r>
            <a:endParaRPr lang="en-US" dirty="0"/>
          </a:p>
        </p:txBody>
      </p:sp>
      <p:sp>
        <p:nvSpPr>
          <p:cNvPr id="6" name="TextBox 5"/>
          <p:cNvSpPr txBox="1"/>
          <p:nvPr/>
        </p:nvSpPr>
        <p:spPr>
          <a:xfrm>
            <a:off x="827584" y="1947604"/>
            <a:ext cx="7200800" cy="3785652"/>
          </a:xfrm>
          <a:prstGeom prst="rect">
            <a:avLst/>
          </a:prstGeom>
          <a:noFill/>
        </p:spPr>
        <p:txBody>
          <a:bodyPr wrap="square" rtlCol="1">
            <a:spAutoFit/>
          </a:bodyPr>
          <a:lstStyle/>
          <a:p>
            <a:pPr algn="l" rtl="1"/>
            <a:r>
              <a:rPr lang="fa-IR" sz="4000" b="1" dirty="0" smtClean="0"/>
              <a:t>مبحث الفاظ به چند مورد تقسیم می شود :</a:t>
            </a:r>
          </a:p>
          <a:p>
            <a:pPr marL="285750" indent="-285750" algn="r" rtl="1">
              <a:buFont typeface="Wingdings" pitchFamily="2" charset="2"/>
              <a:buChar char="§"/>
            </a:pPr>
            <a:r>
              <a:rPr lang="fa-IR" sz="4000" b="1" dirty="0" smtClean="0"/>
              <a:t>دلالت</a:t>
            </a:r>
          </a:p>
          <a:p>
            <a:pPr marL="285750" indent="-285750" algn="r" rtl="1">
              <a:buFont typeface="Wingdings" pitchFamily="2" charset="2"/>
              <a:buChar char="§"/>
            </a:pPr>
            <a:r>
              <a:rPr lang="fa-IR" sz="4000" b="1" dirty="0" smtClean="0"/>
              <a:t>کلی و جزئی </a:t>
            </a:r>
          </a:p>
          <a:p>
            <a:pPr marL="285750" indent="-285750" algn="r" rtl="1">
              <a:buFont typeface="Wingdings" pitchFamily="2" charset="2"/>
              <a:buChar char="§"/>
            </a:pPr>
            <a:r>
              <a:rPr lang="fa-IR" sz="4000" b="1" dirty="0" smtClean="0"/>
              <a:t>نسبتهای چهار گانه </a:t>
            </a:r>
          </a:p>
          <a:p>
            <a:pPr marL="285750" indent="-285750" algn="r" rtl="1">
              <a:buFont typeface="Wingdings" pitchFamily="2" charset="2"/>
              <a:buChar char="§"/>
            </a:pPr>
            <a:r>
              <a:rPr lang="fa-IR" sz="4000" b="1" dirty="0" smtClean="0"/>
              <a:t>تناقض </a:t>
            </a:r>
          </a:p>
          <a:p>
            <a:pPr marL="285750" indent="-285750" algn="r" rtl="1">
              <a:buFont typeface="Wingdings" pitchFamily="2" charset="2"/>
              <a:buChar char="§"/>
            </a:pPr>
            <a:r>
              <a:rPr lang="fa-IR" sz="4000" b="1" dirty="0" smtClean="0"/>
              <a:t>تضاد</a:t>
            </a:r>
            <a:endParaRPr lang="fa-IR" sz="4000" b="1" dirty="0"/>
          </a:p>
        </p:txBody>
      </p:sp>
    </p:spTree>
    <p:extLst>
      <p:ext uri="{BB962C8B-B14F-4D97-AF65-F5344CB8AC3E}">
        <p14:creationId xmlns:p14="http://schemas.microsoft.com/office/powerpoint/2010/main" val="33350727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solidFill>
                  <a:schemeClr val="accent3">
                    <a:lumMod val="50000"/>
                  </a:schemeClr>
                </a:solidFill>
                <a:cs typeface="B Sina" panose="00000700000000000000" pitchFamily="2" charset="-78"/>
              </a:rPr>
              <a:t>دلالت </a:t>
            </a:r>
            <a:endParaRPr lang="fa-IR" dirty="0">
              <a:solidFill>
                <a:schemeClr val="accent3">
                  <a:lumMod val="50000"/>
                </a:schemeClr>
              </a:solidFill>
              <a:cs typeface="B Sina" panose="00000700000000000000" pitchFamily="2" charset="-78"/>
            </a:endParaRPr>
          </a:p>
        </p:txBody>
      </p:sp>
      <p:sp>
        <p:nvSpPr>
          <p:cNvPr id="5" name="Slide Number Placeholder 4"/>
          <p:cNvSpPr>
            <a:spLocks noGrp="1"/>
          </p:cNvSpPr>
          <p:nvPr>
            <p:ph type="sldNum" sz="quarter" idx="12"/>
          </p:nvPr>
        </p:nvSpPr>
        <p:spPr/>
        <p:txBody>
          <a:bodyPr/>
          <a:lstStyle/>
          <a:p>
            <a:r>
              <a:rPr lang="fa-IR" dirty="0" smtClean="0"/>
              <a:t>23</a:t>
            </a:r>
            <a:endParaRPr lang="en-US" dirty="0"/>
          </a:p>
        </p:txBody>
      </p:sp>
      <p:sp>
        <p:nvSpPr>
          <p:cNvPr id="6" name="TextBox 5"/>
          <p:cNvSpPr txBox="1"/>
          <p:nvPr/>
        </p:nvSpPr>
        <p:spPr>
          <a:xfrm>
            <a:off x="683568" y="1340768"/>
            <a:ext cx="7272808" cy="1569660"/>
          </a:xfrm>
          <a:prstGeom prst="rect">
            <a:avLst/>
          </a:prstGeom>
          <a:noFill/>
        </p:spPr>
        <p:txBody>
          <a:bodyPr wrap="square" rtlCol="1">
            <a:spAutoFit/>
          </a:bodyPr>
          <a:lstStyle/>
          <a:p>
            <a:pPr algn="r" rtl="1"/>
            <a:r>
              <a:rPr lang="fa-IR" sz="3200" b="1" dirty="0" smtClean="0"/>
              <a:t>بودن شیئی که آگاهی به آن موجب آگاهی به چیز دیگری بشود .رهنمون شدن به چیزی از طریق چیزی دیگر.</a:t>
            </a:r>
            <a:endParaRPr lang="fa-IR" sz="3200" b="1" dirty="0"/>
          </a:p>
        </p:txBody>
      </p:sp>
      <p:sp>
        <p:nvSpPr>
          <p:cNvPr id="7" name="TextBox 6"/>
          <p:cNvSpPr txBox="1"/>
          <p:nvPr/>
        </p:nvSpPr>
        <p:spPr>
          <a:xfrm>
            <a:off x="389902" y="3645024"/>
            <a:ext cx="7560840" cy="1815882"/>
          </a:xfrm>
          <a:prstGeom prst="rect">
            <a:avLst/>
          </a:prstGeom>
          <a:noFill/>
        </p:spPr>
        <p:txBody>
          <a:bodyPr wrap="square" rtlCol="1">
            <a:spAutoFit/>
          </a:bodyPr>
          <a:lstStyle/>
          <a:p>
            <a:pPr algn="r" rtl="1"/>
            <a:r>
              <a:rPr lang="fa-IR" sz="2800" b="1" dirty="0" smtClean="0"/>
              <a:t>مثال :</a:t>
            </a:r>
          </a:p>
          <a:p>
            <a:pPr algn="r" rtl="1"/>
            <a:r>
              <a:rPr lang="fa-IR" sz="2800" b="1" dirty="0" smtClean="0"/>
              <a:t>آمدن بوی غذا  ما را به وجود غذای پخته شده  در نزدیکی مان راهنمایی می کند . یعنی با وجود بوی غذا پی می بریم که در این نزدیکی غذایی پخته و تهیه شده است.</a:t>
            </a:r>
            <a:endParaRPr lang="fa-IR" sz="2800" b="1" dirty="0"/>
          </a:p>
        </p:txBody>
      </p:sp>
    </p:spTree>
    <p:extLst>
      <p:ext uri="{BB962C8B-B14F-4D97-AF65-F5344CB8AC3E}">
        <p14:creationId xmlns:p14="http://schemas.microsoft.com/office/powerpoint/2010/main" val="31619097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24</a:t>
            </a:r>
            <a:endParaRPr lang="en-US" dirty="0"/>
          </a:p>
        </p:txBody>
      </p:sp>
      <p:sp>
        <p:nvSpPr>
          <p:cNvPr id="5" name="TextBox 4"/>
          <p:cNvSpPr txBox="1"/>
          <p:nvPr/>
        </p:nvSpPr>
        <p:spPr>
          <a:xfrm>
            <a:off x="755576" y="620688"/>
            <a:ext cx="7128792" cy="1323439"/>
          </a:xfrm>
          <a:prstGeom prst="rect">
            <a:avLst/>
          </a:prstGeom>
          <a:noFill/>
        </p:spPr>
        <p:txBody>
          <a:bodyPr wrap="square" rtlCol="1">
            <a:spAutoFit/>
          </a:bodyPr>
          <a:lstStyle/>
          <a:p>
            <a:pPr algn="ctr" rtl="1"/>
            <a:r>
              <a:rPr lang="fa-IR" sz="4000" b="1" dirty="0" smtClean="0"/>
              <a:t>در اصطلاح منطق به راهنما </a:t>
            </a:r>
            <a:r>
              <a:rPr lang="fa-IR" sz="4000" b="1" dirty="0">
                <a:solidFill>
                  <a:schemeClr val="tx1">
                    <a:lumMod val="75000"/>
                    <a:lumOff val="25000"/>
                  </a:schemeClr>
                </a:solidFill>
              </a:rPr>
              <a:t>دال</a:t>
            </a:r>
            <a:r>
              <a:rPr lang="fa-IR" sz="4000" b="1" dirty="0" smtClean="0">
                <a:solidFill>
                  <a:schemeClr val="tx1">
                    <a:lumMod val="75000"/>
                    <a:lumOff val="25000"/>
                  </a:schemeClr>
                </a:solidFill>
              </a:rPr>
              <a:t> </a:t>
            </a:r>
          </a:p>
          <a:p>
            <a:pPr algn="ctr" rtl="1"/>
            <a:r>
              <a:rPr lang="fa-IR" sz="4000" b="1" dirty="0" smtClean="0"/>
              <a:t>و به راهنمایی شده </a:t>
            </a:r>
            <a:r>
              <a:rPr lang="fa-IR" sz="4000" b="1" dirty="0">
                <a:solidFill>
                  <a:schemeClr val="tx1">
                    <a:lumMod val="75000"/>
                    <a:lumOff val="25000"/>
                  </a:schemeClr>
                </a:solidFill>
              </a:rPr>
              <a:t>مدلول</a:t>
            </a:r>
            <a:r>
              <a:rPr lang="fa-IR" sz="4000" b="1" dirty="0" smtClean="0"/>
              <a:t> می گویند. </a:t>
            </a:r>
            <a:endParaRPr lang="fa-IR" sz="4000" b="1" dirty="0"/>
          </a:p>
        </p:txBody>
      </p:sp>
      <p:sp>
        <p:nvSpPr>
          <p:cNvPr id="6" name="TextBox 5"/>
          <p:cNvSpPr txBox="1"/>
          <p:nvPr/>
        </p:nvSpPr>
        <p:spPr>
          <a:xfrm>
            <a:off x="676378" y="2732727"/>
            <a:ext cx="7272808" cy="1200329"/>
          </a:xfrm>
          <a:prstGeom prst="rect">
            <a:avLst/>
          </a:prstGeom>
          <a:noFill/>
        </p:spPr>
        <p:txBody>
          <a:bodyPr wrap="square" rtlCol="1">
            <a:spAutoFit/>
          </a:bodyPr>
          <a:lstStyle/>
          <a:p>
            <a:pPr algn="r" rtl="1"/>
            <a:r>
              <a:rPr lang="fa-IR" sz="3600" b="1" dirty="0" smtClean="0"/>
              <a:t>در این مثال به  بوی غذا  </a:t>
            </a:r>
            <a:r>
              <a:rPr lang="fa-IR" sz="3600" b="1" dirty="0" smtClean="0">
                <a:solidFill>
                  <a:schemeClr val="tx1">
                    <a:lumMod val="75000"/>
                    <a:lumOff val="25000"/>
                  </a:schemeClr>
                </a:solidFill>
              </a:rPr>
              <a:t>دال</a:t>
            </a:r>
            <a:r>
              <a:rPr lang="fa-IR" sz="3600" b="1" dirty="0" smtClean="0"/>
              <a:t>  و به غذا </a:t>
            </a:r>
            <a:r>
              <a:rPr lang="fa-IR" sz="3600" b="1" dirty="0">
                <a:solidFill>
                  <a:schemeClr val="tx1">
                    <a:lumMod val="75000"/>
                    <a:lumOff val="25000"/>
                  </a:schemeClr>
                </a:solidFill>
              </a:rPr>
              <a:t>مدلول</a:t>
            </a:r>
            <a:r>
              <a:rPr lang="fa-IR" sz="3600" b="1" dirty="0" smtClean="0"/>
              <a:t> می گویند.</a:t>
            </a:r>
            <a:endParaRPr lang="fa-IR" sz="3600" b="1" dirty="0"/>
          </a:p>
        </p:txBody>
      </p:sp>
      <p:sp>
        <p:nvSpPr>
          <p:cNvPr id="7" name="TextBox 6"/>
          <p:cNvSpPr txBox="1"/>
          <p:nvPr/>
        </p:nvSpPr>
        <p:spPr>
          <a:xfrm>
            <a:off x="1043608" y="5085184"/>
            <a:ext cx="6552728" cy="584775"/>
          </a:xfrm>
          <a:prstGeom prst="rect">
            <a:avLst/>
          </a:prstGeom>
          <a:noFill/>
        </p:spPr>
        <p:txBody>
          <a:bodyPr wrap="square" rtlCol="1">
            <a:spAutoFit/>
          </a:bodyPr>
          <a:lstStyle/>
          <a:p>
            <a:pPr algn="ctr" rtl="1"/>
            <a:r>
              <a:rPr lang="fa-IR" sz="3200" b="1" dirty="0" smtClean="0"/>
              <a:t>رابطه بین دال و مدلول را </a:t>
            </a:r>
            <a:r>
              <a:rPr lang="fa-IR" sz="3200" b="1" dirty="0">
                <a:solidFill>
                  <a:schemeClr val="tx1">
                    <a:lumMod val="75000"/>
                    <a:lumOff val="25000"/>
                  </a:schemeClr>
                </a:solidFill>
              </a:rPr>
              <a:t>دلالت</a:t>
            </a:r>
            <a:r>
              <a:rPr lang="fa-IR" sz="3200" b="1" dirty="0" smtClean="0"/>
              <a:t> می نامند.</a:t>
            </a:r>
            <a:endParaRPr lang="fa-IR" sz="3200" b="1" dirty="0"/>
          </a:p>
        </p:txBody>
      </p:sp>
    </p:spTree>
    <p:extLst>
      <p:ext uri="{BB962C8B-B14F-4D97-AF65-F5344CB8AC3E}">
        <p14:creationId xmlns:p14="http://schemas.microsoft.com/office/powerpoint/2010/main" val="9003282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sz="6000" b="1" dirty="0" smtClean="0">
                <a:cs typeface="B Kamran" panose="00000400000000000000" pitchFamily="2" charset="-78"/>
              </a:rPr>
              <a:t>دلالت بر سه قسم است </a:t>
            </a:r>
            <a:endParaRPr lang="fa-IR" sz="6000" b="1" dirty="0">
              <a:cs typeface="B Kamran" panose="00000400000000000000" pitchFamily="2" charset="-78"/>
            </a:endParaRPr>
          </a:p>
        </p:txBody>
      </p:sp>
      <p:sp>
        <p:nvSpPr>
          <p:cNvPr id="5" name="Slide Number Placeholder 4"/>
          <p:cNvSpPr>
            <a:spLocks noGrp="1"/>
          </p:cNvSpPr>
          <p:nvPr>
            <p:ph type="sldNum" sz="quarter" idx="12"/>
          </p:nvPr>
        </p:nvSpPr>
        <p:spPr/>
        <p:txBody>
          <a:bodyPr/>
          <a:lstStyle/>
          <a:p>
            <a:r>
              <a:rPr lang="fa-IR" dirty="0" smtClean="0"/>
              <a:t>25</a:t>
            </a:r>
            <a:endParaRPr lang="en-US" dirty="0"/>
          </a:p>
        </p:txBody>
      </p:sp>
      <p:sp>
        <p:nvSpPr>
          <p:cNvPr id="6" name="TextBox 5"/>
          <p:cNvSpPr txBox="1"/>
          <p:nvPr/>
        </p:nvSpPr>
        <p:spPr>
          <a:xfrm>
            <a:off x="395536" y="1528331"/>
            <a:ext cx="7704856" cy="4708981"/>
          </a:xfrm>
          <a:prstGeom prst="rect">
            <a:avLst/>
          </a:prstGeom>
          <a:noFill/>
        </p:spPr>
        <p:txBody>
          <a:bodyPr wrap="square" rtlCol="1">
            <a:spAutoFit/>
          </a:bodyPr>
          <a:lstStyle/>
          <a:p>
            <a:pPr algn="just" rtl="1"/>
            <a:r>
              <a:rPr lang="fa-IR" sz="3000" b="1" dirty="0" smtClean="0"/>
              <a:t>1 - دلالت عقلی : با کمک عقل از دال پی به مدلول می بریم مثل دلالت جای پا بر رونده</a:t>
            </a:r>
          </a:p>
          <a:p>
            <a:pPr algn="just" rtl="1"/>
            <a:r>
              <a:rPr lang="fa-IR" sz="3000" b="1" dirty="0" smtClean="0"/>
              <a:t> </a:t>
            </a:r>
          </a:p>
          <a:p>
            <a:pPr algn="just" rtl="1"/>
            <a:r>
              <a:rPr lang="en-US" sz="3000" b="1" dirty="0" smtClean="0"/>
              <a:t> </a:t>
            </a:r>
            <a:r>
              <a:rPr lang="fa-IR" sz="3000" b="1" dirty="0" smtClean="0"/>
              <a:t>2 – دلالت طبیعی : پی بردن به حالات درونی یک شخص از روی نشانه های خارجی بدن مانند پی بردن به تب با افزایش گرمی پوست.</a:t>
            </a:r>
          </a:p>
          <a:p>
            <a:pPr algn="just" rtl="1"/>
            <a:endParaRPr lang="fa-IR" sz="3000" b="1" dirty="0" smtClean="0"/>
          </a:p>
          <a:p>
            <a:pPr algn="just" rtl="1"/>
            <a:r>
              <a:rPr lang="en-US" sz="3000" b="1" dirty="0" smtClean="0"/>
              <a:t> </a:t>
            </a:r>
            <a:r>
              <a:rPr lang="fa-IR" sz="3000" b="1" dirty="0" smtClean="0"/>
              <a:t>3 – دلالت وضعی و قراردادی : </a:t>
            </a:r>
            <a:r>
              <a:rPr lang="fa-IR" sz="3000" b="1" dirty="0"/>
              <a:t>‌به کمک وضع </a:t>
            </a:r>
            <a:r>
              <a:rPr lang="fa-IR" sz="3000" b="1" dirty="0" smtClean="0"/>
              <a:t> از دال پی به وجود مدلول می بریم . مثل دلالت لفظ میز بر خود میز </a:t>
            </a:r>
            <a:endParaRPr lang="fa-IR" sz="3000" b="1" dirty="0"/>
          </a:p>
          <a:p>
            <a:pPr algn="just" rtl="1"/>
            <a:endParaRPr lang="fa-IR" sz="3000" b="1" dirty="0"/>
          </a:p>
        </p:txBody>
      </p:sp>
    </p:spTree>
    <p:extLst>
      <p:ext uri="{BB962C8B-B14F-4D97-AF65-F5344CB8AC3E}">
        <p14:creationId xmlns:p14="http://schemas.microsoft.com/office/powerpoint/2010/main" val="15859236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t>تقسیم دلالت به لفظی و غیر لفظی </a:t>
            </a:r>
            <a:endParaRPr lang="fa-IR" b="1" dirty="0"/>
          </a:p>
        </p:txBody>
      </p:sp>
      <p:sp>
        <p:nvSpPr>
          <p:cNvPr id="5" name="Slide Number Placeholder 4"/>
          <p:cNvSpPr>
            <a:spLocks noGrp="1"/>
          </p:cNvSpPr>
          <p:nvPr>
            <p:ph type="sldNum" sz="quarter" idx="12"/>
          </p:nvPr>
        </p:nvSpPr>
        <p:spPr/>
        <p:txBody>
          <a:bodyPr/>
          <a:lstStyle/>
          <a:p>
            <a:r>
              <a:rPr lang="fa-IR" dirty="0" smtClean="0"/>
              <a:t>26</a:t>
            </a:r>
            <a:endParaRPr lang="en-US" dirty="0"/>
          </a:p>
        </p:txBody>
      </p:sp>
      <p:sp>
        <p:nvSpPr>
          <p:cNvPr id="6" name="TextBox 5"/>
          <p:cNvSpPr txBox="1"/>
          <p:nvPr/>
        </p:nvSpPr>
        <p:spPr>
          <a:xfrm>
            <a:off x="467544" y="1571308"/>
            <a:ext cx="7632848" cy="1569660"/>
          </a:xfrm>
          <a:prstGeom prst="rect">
            <a:avLst/>
          </a:prstGeom>
          <a:noFill/>
        </p:spPr>
        <p:txBody>
          <a:bodyPr wrap="square" rtlCol="1">
            <a:spAutoFit/>
          </a:bodyPr>
          <a:lstStyle/>
          <a:p>
            <a:pPr algn="just" rtl="1"/>
            <a:r>
              <a:rPr lang="fa-IR" sz="3200" b="1" dirty="0" smtClean="0"/>
              <a:t>دلالت های سه گانه گفته شده هر کدام به لفظی و غیر لفظی تقسیم بندی می شوند.</a:t>
            </a:r>
          </a:p>
          <a:p>
            <a:pPr algn="just" rtl="1"/>
            <a:endParaRPr lang="fa-IR" sz="3200" b="1" dirty="0"/>
          </a:p>
        </p:txBody>
      </p:sp>
      <p:sp>
        <p:nvSpPr>
          <p:cNvPr id="7" name="TextBox 6"/>
          <p:cNvSpPr txBox="1"/>
          <p:nvPr/>
        </p:nvSpPr>
        <p:spPr>
          <a:xfrm>
            <a:off x="323528" y="2965008"/>
            <a:ext cx="7848872" cy="3416320"/>
          </a:xfrm>
          <a:prstGeom prst="rect">
            <a:avLst/>
          </a:prstGeom>
          <a:noFill/>
        </p:spPr>
        <p:txBody>
          <a:bodyPr wrap="square" rtlCol="1">
            <a:spAutoFit/>
          </a:bodyPr>
          <a:lstStyle/>
          <a:p>
            <a:pPr algn="r" rtl="1"/>
            <a:r>
              <a:rPr lang="fa-IR" sz="3600" b="1" dirty="0" smtClean="0"/>
              <a:t>دلالت لفظی دلالتی است که دالهای آن صوتی باشند. مثال : دلالت کلمات بر معانی آنها</a:t>
            </a:r>
          </a:p>
          <a:p>
            <a:pPr algn="r" rtl="1"/>
            <a:endParaRPr lang="fa-IR" sz="3600" b="1" dirty="0" smtClean="0"/>
          </a:p>
          <a:p>
            <a:pPr algn="r" rtl="1"/>
            <a:r>
              <a:rPr lang="fa-IR" sz="3600" b="1" dirty="0" smtClean="0"/>
              <a:t>دلالت غیر لفظی دلالتی است که دالهای آن صوتی نباشند. مثال دلالت رد پا بر راه رونده</a:t>
            </a:r>
          </a:p>
          <a:p>
            <a:pPr algn="r" rtl="1"/>
            <a:endParaRPr lang="fa-IR" sz="3600" b="1" dirty="0"/>
          </a:p>
        </p:txBody>
      </p:sp>
    </p:spTree>
    <p:extLst>
      <p:ext uri="{BB962C8B-B14F-4D97-AF65-F5344CB8AC3E}">
        <p14:creationId xmlns:p14="http://schemas.microsoft.com/office/powerpoint/2010/main" val="9539263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392" y="4890"/>
            <a:ext cx="7620000" cy="1143000"/>
          </a:xfrm>
        </p:spPr>
        <p:txBody>
          <a:bodyPr/>
          <a:lstStyle/>
          <a:p>
            <a:pPr algn="ctr" rtl="1"/>
            <a:r>
              <a:rPr lang="fa-IR" b="1" dirty="0" smtClean="0">
                <a:solidFill>
                  <a:schemeClr val="accent3">
                    <a:lumMod val="50000"/>
                  </a:schemeClr>
                </a:solidFill>
                <a:cs typeface="B Roya" panose="00000400000000000000" pitchFamily="2" charset="-78"/>
              </a:rPr>
              <a:t>تقسیم بندی دلالت لفظی </a:t>
            </a:r>
            <a:endParaRPr lang="fa-IR" b="1" dirty="0">
              <a:solidFill>
                <a:schemeClr val="accent3">
                  <a:lumMod val="50000"/>
                </a:schemeClr>
              </a:solidFill>
              <a:cs typeface="B Roya" panose="00000400000000000000" pitchFamily="2" charset="-78"/>
            </a:endParaRPr>
          </a:p>
        </p:txBody>
      </p:sp>
      <p:sp>
        <p:nvSpPr>
          <p:cNvPr id="5" name="Slide Number Placeholder 4"/>
          <p:cNvSpPr>
            <a:spLocks noGrp="1"/>
          </p:cNvSpPr>
          <p:nvPr>
            <p:ph type="sldNum" sz="quarter" idx="12"/>
          </p:nvPr>
        </p:nvSpPr>
        <p:spPr/>
        <p:txBody>
          <a:bodyPr/>
          <a:lstStyle/>
          <a:p>
            <a:r>
              <a:rPr lang="fa-IR" dirty="0" smtClean="0"/>
              <a:t>27</a:t>
            </a:r>
            <a:endParaRPr lang="en-US" dirty="0"/>
          </a:p>
        </p:txBody>
      </p:sp>
      <p:sp>
        <p:nvSpPr>
          <p:cNvPr id="6" name="TextBox 5"/>
          <p:cNvSpPr txBox="1"/>
          <p:nvPr/>
        </p:nvSpPr>
        <p:spPr>
          <a:xfrm>
            <a:off x="861683" y="1227532"/>
            <a:ext cx="7128792" cy="584775"/>
          </a:xfrm>
          <a:prstGeom prst="rect">
            <a:avLst/>
          </a:prstGeom>
          <a:noFill/>
        </p:spPr>
        <p:txBody>
          <a:bodyPr wrap="square" rtlCol="1">
            <a:spAutoFit/>
          </a:bodyPr>
          <a:lstStyle/>
          <a:p>
            <a:pPr algn="ctr" rtl="1"/>
            <a:r>
              <a:rPr lang="fa-IR" sz="3200" b="1" dirty="0" smtClean="0"/>
              <a:t>دلالت لفظی به سه قسم تقسیم بندی می شود:</a:t>
            </a:r>
            <a:endParaRPr lang="fa-IR" sz="3200" b="1" dirty="0"/>
          </a:p>
        </p:txBody>
      </p:sp>
      <p:sp>
        <p:nvSpPr>
          <p:cNvPr id="7" name="TextBox 6"/>
          <p:cNvSpPr txBox="1"/>
          <p:nvPr/>
        </p:nvSpPr>
        <p:spPr>
          <a:xfrm>
            <a:off x="683568" y="2060848"/>
            <a:ext cx="7416824" cy="4031873"/>
          </a:xfrm>
          <a:prstGeom prst="rect">
            <a:avLst/>
          </a:prstGeom>
          <a:noFill/>
        </p:spPr>
        <p:txBody>
          <a:bodyPr wrap="square" rtlCol="1">
            <a:spAutoFit/>
          </a:bodyPr>
          <a:lstStyle/>
          <a:p>
            <a:pPr marL="285750" indent="-285750" algn="just" rtl="1">
              <a:buFont typeface="Wingdings" pitchFamily="2" charset="2"/>
              <a:buChar char="q"/>
            </a:pPr>
            <a:r>
              <a:rPr lang="fa-IR" sz="3200" b="1" dirty="0" smtClean="0"/>
              <a:t> مطابقه : دلالت لفظ بر تمام معنی آن . مانند : خانه که منظور تمامی قسمت های خانه باشد.</a:t>
            </a:r>
          </a:p>
          <a:p>
            <a:pPr marL="285750" indent="-285750" algn="just" rtl="1">
              <a:buFont typeface="Wingdings" pitchFamily="2" charset="2"/>
              <a:buChar char="q"/>
            </a:pPr>
            <a:endParaRPr lang="fa-IR" sz="3200" b="1" dirty="0" smtClean="0"/>
          </a:p>
          <a:p>
            <a:pPr marL="285750" indent="-285750" algn="just" rtl="1">
              <a:buFont typeface="Wingdings" pitchFamily="2" charset="2"/>
              <a:buChar char="q"/>
            </a:pPr>
            <a:r>
              <a:rPr lang="fa-IR" sz="3200" b="1" dirty="0" smtClean="0"/>
              <a:t> تضمن : دلالت لفظ بر جزئی از آن . مانند : میز شکست در حالیکه منظور پایه میز باشد.</a:t>
            </a:r>
          </a:p>
          <a:p>
            <a:pPr marL="285750" indent="-285750" algn="just" rtl="1">
              <a:buFont typeface="Wingdings" pitchFamily="2" charset="2"/>
              <a:buChar char="q"/>
            </a:pPr>
            <a:endParaRPr lang="fa-IR" sz="3200" b="1" dirty="0" smtClean="0"/>
          </a:p>
          <a:p>
            <a:pPr marL="285750" indent="-285750" algn="just" rtl="1">
              <a:buFont typeface="Wingdings" pitchFamily="2" charset="2"/>
              <a:buChar char="q"/>
            </a:pPr>
            <a:r>
              <a:rPr lang="fa-IR" sz="3200" b="1" dirty="0" smtClean="0"/>
              <a:t> دلالت التزام :‌دلالت بر لازم معنی آن . مانند : دلالت سقف بر دیوار که بدون دیوار معنی ندارد.</a:t>
            </a:r>
            <a:endParaRPr lang="fa-IR" sz="3200" b="1" dirty="0"/>
          </a:p>
        </p:txBody>
      </p:sp>
    </p:spTree>
    <p:extLst>
      <p:ext uri="{BB962C8B-B14F-4D97-AF65-F5344CB8AC3E}">
        <p14:creationId xmlns:p14="http://schemas.microsoft.com/office/powerpoint/2010/main" val="29508225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7620000" cy="1143000"/>
          </a:xfrm>
        </p:spPr>
        <p:txBody>
          <a:bodyPr/>
          <a:lstStyle/>
          <a:p>
            <a:pPr algn="ctr" rtl="1"/>
            <a:r>
              <a:rPr lang="fa-IR" b="1" dirty="0" smtClean="0">
                <a:solidFill>
                  <a:schemeClr val="accent3">
                    <a:lumMod val="50000"/>
                  </a:schemeClr>
                </a:solidFill>
              </a:rPr>
              <a:t>کلی و جزئی </a:t>
            </a:r>
            <a:endParaRPr lang="fa-IR" b="1" dirty="0">
              <a:solidFill>
                <a:schemeClr val="accent3">
                  <a:lumMod val="50000"/>
                </a:schemeClr>
              </a:solidFill>
            </a:endParaRPr>
          </a:p>
        </p:txBody>
      </p:sp>
      <p:sp>
        <p:nvSpPr>
          <p:cNvPr id="5" name="Slide Number Placeholder 4"/>
          <p:cNvSpPr>
            <a:spLocks noGrp="1"/>
          </p:cNvSpPr>
          <p:nvPr>
            <p:ph type="sldNum" sz="quarter" idx="12"/>
          </p:nvPr>
        </p:nvSpPr>
        <p:spPr/>
        <p:txBody>
          <a:bodyPr/>
          <a:lstStyle/>
          <a:p>
            <a:r>
              <a:rPr lang="fa-IR" dirty="0" smtClean="0"/>
              <a:t>28</a:t>
            </a:r>
            <a:endParaRPr lang="en-US" dirty="0"/>
          </a:p>
        </p:txBody>
      </p:sp>
      <p:sp>
        <p:nvSpPr>
          <p:cNvPr id="6" name="TextBox 5"/>
          <p:cNvSpPr txBox="1"/>
          <p:nvPr/>
        </p:nvSpPr>
        <p:spPr>
          <a:xfrm>
            <a:off x="611560" y="1332057"/>
            <a:ext cx="7416824" cy="584775"/>
          </a:xfrm>
          <a:prstGeom prst="rect">
            <a:avLst/>
          </a:prstGeom>
          <a:noFill/>
        </p:spPr>
        <p:txBody>
          <a:bodyPr wrap="square" rtlCol="1">
            <a:spAutoFit/>
          </a:bodyPr>
          <a:lstStyle/>
          <a:p>
            <a:pPr algn="ctr" rtl="1"/>
            <a:r>
              <a:rPr lang="fa-IR" sz="3200" b="1" dirty="0" smtClean="0"/>
              <a:t>مفهوم یا تصور بر دو قسم می باشد : کلی و جزئی </a:t>
            </a:r>
            <a:endParaRPr lang="fa-IR" sz="3200" b="1" dirty="0"/>
          </a:p>
        </p:txBody>
      </p:sp>
      <p:sp>
        <p:nvSpPr>
          <p:cNvPr id="7" name="TextBox 6"/>
          <p:cNvSpPr txBox="1"/>
          <p:nvPr/>
        </p:nvSpPr>
        <p:spPr>
          <a:xfrm>
            <a:off x="220373" y="2411010"/>
            <a:ext cx="7992888" cy="3970318"/>
          </a:xfrm>
          <a:prstGeom prst="rect">
            <a:avLst/>
          </a:prstGeom>
          <a:noFill/>
        </p:spPr>
        <p:txBody>
          <a:bodyPr wrap="square" rtlCol="1">
            <a:spAutoFit/>
          </a:bodyPr>
          <a:lstStyle/>
          <a:p>
            <a:pPr algn="just" rtl="1"/>
            <a:r>
              <a:rPr lang="fa-IR" sz="3600" b="1" dirty="0" smtClean="0"/>
              <a:t>کلی :‌مفهوم کلی اشخاص متعددی را در بر می گیرد شامل تمام افراد همجنس خود است . </a:t>
            </a:r>
          </a:p>
          <a:p>
            <a:pPr algn="just" rtl="1"/>
            <a:r>
              <a:rPr lang="fa-IR" sz="3600" b="1" dirty="0" smtClean="0"/>
              <a:t>دارای مصداقهای نامحدود که در دستور زبان  اسم عام نامیده می شود.</a:t>
            </a:r>
          </a:p>
          <a:p>
            <a:pPr algn="just" rtl="1"/>
            <a:endParaRPr lang="fa-IR" sz="3600" b="1" dirty="0" smtClean="0"/>
          </a:p>
          <a:p>
            <a:pPr algn="just" rtl="1"/>
            <a:r>
              <a:rPr lang="fa-IR" sz="3600" b="1" dirty="0" smtClean="0"/>
              <a:t>مثال :‌ حیوان – کوه – انسان – کتاب و ...</a:t>
            </a:r>
          </a:p>
          <a:p>
            <a:pPr algn="just" rtl="1"/>
            <a:endParaRPr lang="fa-IR" sz="3600" b="1" dirty="0"/>
          </a:p>
        </p:txBody>
      </p:sp>
    </p:spTree>
    <p:extLst>
      <p:ext uri="{BB962C8B-B14F-4D97-AF65-F5344CB8AC3E}">
        <p14:creationId xmlns:p14="http://schemas.microsoft.com/office/powerpoint/2010/main" val="19662565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vert="horz" lIns="91440" tIns="45720" rIns="91440" bIns="45720" rtlCol="0" anchor="ctr"/>
          <a:lstStyle/>
          <a:p>
            <a:pPr algn="ctr"/>
            <a:r>
              <a:rPr lang="fa-IR" sz="3200" dirty="0"/>
              <a:t>منطق</a:t>
            </a:r>
            <a:endParaRPr lang="en-US" sz="3200" dirty="0"/>
          </a:p>
        </p:txBody>
      </p:sp>
      <p:sp>
        <p:nvSpPr>
          <p:cNvPr id="3" name="Footer Placeholder 2"/>
          <p:cNvSpPr>
            <a:spLocks noGrp="1"/>
          </p:cNvSpPr>
          <p:nvPr>
            <p:ph type="ftr" sz="quarter" idx="11"/>
          </p:nvPr>
        </p:nvSpPr>
        <p:spPr/>
        <p:txBody>
          <a:bodyPr vert="horz" lIns="91440" tIns="45720" rIns="91440" bIns="45720" rtlCol="0" anchor="ctr"/>
          <a:lstStyle/>
          <a:p>
            <a:r>
              <a:rPr lang="fa-IR" sz="2800" dirty="0"/>
              <a:t>بهنام موفقی</a:t>
            </a:r>
            <a:endParaRPr lang="en-US" sz="2800" dirty="0"/>
          </a:p>
        </p:txBody>
      </p:sp>
      <p:sp>
        <p:nvSpPr>
          <p:cNvPr id="4" name="Slide Number Placeholder 3"/>
          <p:cNvSpPr>
            <a:spLocks noGrp="1"/>
          </p:cNvSpPr>
          <p:nvPr>
            <p:ph type="sldNum" sz="quarter" idx="12"/>
          </p:nvPr>
        </p:nvSpPr>
        <p:spPr/>
        <p:txBody>
          <a:bodyPr/>
          <a:lstStyle/>
          <a:p>
            <a:r>
              <a:rPr lang="fa-IR" dirty="0" smtClean="0"/>
              <a:t>29</a:t>
            </a:r>
            <a:endParaRPr lang="en-US" dirty="0"/>
          </a:p>
        </p:txBody>
      </p:sp>
      <p:sp>
        <p:nvSpPr>
          <p:cNvPr id="5" name="Rectangle 4"/>
          <p:cNvSpPr/>
          <p:nvPr/>
        </p:nvSpPr>
        <p:spPr>
          <a:xfrm>
            <a:off x="467544" y="981883"/>
            <a:ext cx="7488832" cy="4247317"/>
          </a:xfrm>
          <a:prstGeom prst="rect">
            <a:avLst/>
          </a:prstGeom>
        </p:spPr>
        <p:txBody>
          <a:bodyPr wrap="square">
            <a:spAutoFit/>
          </a:bodyPr>
          <a:lstStyle/>
          <a:p>
            <a:pPr algn="just" rtl="1"/>
            <a:r>
              <a:rPr lang="fa-IR" sz="3000" b="1" dirty="0"/>
              <a:t>جزئی : بر یک فرد یا افراد محدود که  شامل دو یا چند نفر هستند دلالت می کند . دارای مصداقهای محدود که در دستور زبان اسم خاص نامیده می شود</a:t>
            </a:r>
            <a:r>
              <a:rPr lang="fa-IR" sz="3000" b="1" dirty="0" smtClean="0"/>
              <a:t>.</a:t>
            </a:r>
          </a:p>
          <a:p>
            <a:pPr algn="just" rtl="1"/>
            <a:endParaRPr lang="fa-IR" sz="3000" b="1" dirty="0"/>
          </a:p>
          <a:p>
            <a:pPr algn="just" rtl="1"/>
            <a:r>
              <a:rPr lang="fa-IR" sz="3000" b="1" dirty="0"/>
              <a:t>مثال : تهران –  آن کتاب – سه صندلی و </a:t>
            </a:r>
            <a:r>
              <a:rPr lang="fa-IR" sz="3000" b="1" dirty="0" smtClean="0"/>
              <a:t>...</a:t>
            </a:r>
          </a:p>
          <a:p>
            <a:pPr algn="just" rtl="1"/>
            <a:endParaRPr lang="fa-IR" sz="3000" b="1" dirty="0"/>
          </a:p>
          <a:p>
            <a:pPr algn="just" rtl="1"/>
            <a:r>
              <a:rPr lang="fa-IR" sz="3000" b="1" dirty="0"/>
              <a:t>تمامی اسمهای خاص و اسمهایی که </a:t>
            </a:r>
            <a:r>
              <a:rPr lang="en-US" sz="3000" b="1" dirty="0" smtClean="0"/>
              <a:t> </a:t>
            </a:r>
            <a:r>
              <a:rPr lang="fa-IR" sz="3000" b="1" dirty="0" smtClean="0"/>
              <a:t>قبل </a:t>
            </a:r>
            <a:r>
              <a:rPr lang="fa-IR" sz="3000" b="1" dirty="0"/>
              <a:t>از آن کلمات </a:t>
            </a:r>
            <a:r>
              <a:rPr lang="fa-IR" sz="3000" b="1" dirty="0">
                <a:solidFill>
                  <a:schemeClr val="tx1">
                    <a:lumMod val="75000"/>
                    <a:lumOff val="25000"/>
                  </a:schemeClr>
                </a:solidFill>
              </a:rPr>
              <a:t>این</a:t>
            </a:r>
            <a:r>
              <a:rPr lang="fa-IR" sz="3000" b="1" dirty="0"/>
              <a:t> و </a:t>
            </a:r>
            <a:r>
              <a:rPr lang="fa-IR" sz="3000" b="1" dirty="0">
                <a:solidFill>
                  <a:schemeClr val="tx1">
                    <a:lumMod val="75000"/>
                    <a:lumOff val="25000"/>
                  </a:schemeClr>
                </a:solidFill>
              </a:rPr>
              <a:t>آن</a:t>
            </a:r>
            <a:r>
              <a:rPr lang="fa-IR" sz="3000" b="1" dirty="0"/>
              <a:t> بیاید </a:t>
            </a:r>
            <a:r>
              <a:rPr lang="fa-IR" sz="3000" b="1" dirty="0" smtClean="0"/>
              <a:t>و </a:t>
            </a:r>
            <a:r>
              <a:rPr lang="fa-IR" sz="3000" b="1" dirty="0"/>
              <a:t>نیز اسمهایی که قبل آنها </a:t>
            </a:r>
            <a:r>
              <a:rPr lang="fa-IR" sz="3000" b="1" dirty="0">
                <a:solidFill>
                  <a:schemeClr val="tx1">
                    <a:lumMod val="75000"/>
                    <a:lumOff val="25000"/>
                  </a:schemeClr>
                </a:solidFill>
              </a:rPr>
              <a:t>عدد</a:t>
            </a:r>
            <a:r>
              <a:rPr lang="fa-IR" sz="3000" b="1" dirty="0"/>
              <a:t> باشد را جزئی </a:t>
            </a:r>
            <a:r>
              <a:rPr lang="fa-IR" sz="3000" b="1" dirty="0" smtClean="0"/>
              <a:t>می</a:t>
            </a:r>
            <a:r>
              <a:rPr lang="en-US" sz="3000" b="1" dirty="0" smtClean="0"/>
              <a:t> </a:t>
            </a:r>
            <a:r>
              <a:rPr lang="fa-IR" sz="3000" b="1" dirty="0" smtClean="0"/>
              <a:t>گویند</a:t>
            </a:r>
            <a:r>
              <a:rPr lang="fa-IR" sz="3000" b="1" dirty="0"/>
              <a:t>.</a:t>
            </a:r>
          </a:p>
        </p:txBody>
      </p:sp>
    </p:spTree>
    <p:extLst>
      <p:ext uri="{BB962C8B-B14F-4D97-AF65-F5344CB8AC3E}">
        <p14:creationId xmlns:p14="http://schemas.microsoft.com/office/powerpoint/2010/main" val="3900560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rtl="1"/>
            <a:r>
              <a:rPr lang="fa-IR" b="1" dirty="0" smtClean="0">
                <a:solidFill>
                  <a:schemeClr val="accent3">
                    <a:lumMod val="50000"/>
                  </a:schemeClr>
                </a:solidFill>
              </a:rPr>
              <a:t>نسبت های چهار گانه ( نسب اربع)</a:t>
            </a:r>
            <a:endParaRPr lang="en-US" b="1" dirty="0">
              <a:solidFill>
                <a:schemeClr val="accent3">
                  <a:lumMod val="50000"/>
                </a:schemeClr>
              </a:solidFill>
            </a:endParaRPr>
          </a:p>
        </p:txBody>
      </p:sp>
      <p:sp>
        <p:nvSpPr>
          <p:cNvPr id="5" name="نگهدارنده مکان شماره اسلاید 4"/>
          <p:cNvSpPr>
            <a:spLocks noGrp="1"/>
          </p:cNvSpPr>
          <p:nvPr>
            <p:ph type="sldNum" sz="quarter" idx="12"/>
          </p:nvPr>
        </p:nvSpPr>
        <p:spPr/>
        <p:txBody>
          <a:bodyPr/>
          <a:lstStyle/>
          <a:p>
            <a:r>
              <a:rPr lang="fa-IR" dirty="0" smtClean="0"/>
              <a:t>30</a:t>
            </a:r>
            <a:endParaRPr lang="en-US" dirty="0"/>
          </a:p>
        </p:txBody>
      </p:sp>
      <p:sp>
        <p:nvSpPr>
          <p:cNvPr id="6" name="کادر متن 5"/>
          <p:cNvSpPr txBox="1"/>
          <p:nvPr/>
        </p:nvSpPr>
        <p:spPr>
          <a:xfrm>
            <a:off x="421973" y="1556792"/>
            <a:ext cx="7393632" cy="4401205"/>
          </a:xfrm>
          <a:prstGeom prst="rect">
            <a:avLst/>
          </a:prstGeom>
          <a:noFill/>
        </p:spPr>
        <p:txBody>
          <a:bodyPr wrap="square" rtlCol="0">
            <a:spAutoFit/>
          </a:bodyPr>
          <a:lstStyle/>
          <a:p>
            <a:pPr algn="r" rtl="1"/>
            <a:r>
              <a:rPr lang="fa-IR" sz="4000" b="1" dirty="0" smtClean="0"/>
              <a:t>بین دو کلی همواره یکی از نسبت های چهار گانه ذیل موجود است :</a:t>
            </a:r>
          </a:p>
          <a:p>
            <a:pPr marL="342900" indent="-342900" algn="r" rtl="1">
              <a:buFont typeface="Courier New" panose="02070309020205020404" pitchFamily="49" charset="0"/>
              <a:buChar char="o"/>
            </a:pPr>
            <a:endParaRPr lang="fa-IR" sz="4000" b="1" dirty="0"/>
          </a:p>
          <a:p>
            <a:pPr marL="342900" indent="-342900" algn="r" rtl="1">
              <a:buFont typeface="Courier New" panose="02070309020205020404" pitchFamily="49" charset="0"/>
              <a:buChar char="o"/>
            </a:pPr>
            <a:r>
              <a:rPr lang="fa-IR" sz="4000" b="1" dirty="0" smtClean="0"/>
              <a:t> تباین کلی</a:t>
            </a:r>
          </a:p>
          <a:p>
            <a:pPr marL="342900" indent="-342900" algn="r" rtl="1">
              <a:buFont typeface="Courier New" panose="02070309020205020404" pitchFamily="49" charset="0"/>
              <a:buChar char="o"/>
            </a:pPr>
            <a:r>
              <a:rPr lang="fa-IR" sz="4000" b="1" dirty="0" smtClean="0"/>
              <a:t> تساوی کلی </a:t>
            </a:r>
          </a:p>
          <a:p>
            <a:pPr marL="342900" indent="-342900" algn="r" rtl="1">
              <a:buFont typeface="Courier New" panose="02070309020205020404" pitchFamily="49" charset="0"/>
              <a:buChar char="o"/>
            </a:pPr>
            <a:r>
              <a:rPr lang="fa-IR" sz="4000" b="1" dirty="0" smtClean="0"/>
              <a:t> عموم و خصوص </a:t>
            </a:r>
            <a:r>
              <a:rPr lang="fa-IR" sz="4000" b="1" dirty="0" err="1" smtClean="0"/>
              <a:t>مطلق</a:t>
            </a:r>
            <a:endParaRPr lang="fa-IR" sz="4000" b="1" dirty="0" smtClean="0"/>
          </a:p>
          <a:p>
            <a:pPr marL="342900" indent="-342900" algn="r" rtl="1">
              <a:buFont typeface="Courier New" panose="02070309020205020404" pitchFamily="49" charset="0"/>
              <a:buChar char="o"/>
            </a:pPr>
            <a:r>
              <a:rPr lang="fa-IR" sz="4000" b="1" dirty="0" smtClean="0"/>
              <a:t> عموم و خصوص من وجه </a:t>
            </a:r>
            <a:endParaRPr lang="fa-IR" sz="4000" b="1" dirty="0"/>
          </a:p>
        </p:txBody>
      </p:sp>
    </p:spTree>
    <p:extLst>
      <p:ext uri="{BB962C8B-B14F-4D97-AF65-F5344CB8AC3E}">
        <p14:creationId xmlns:p14="http://schemas.microsoft.com/office/powerpoint/2010/main" val="3656409379"/>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683568" y="3933056"/>
            <a:ext cx="2160240" cy="20162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059832" y="3935789"/>
            <a:ext cx="2160240" cy="20162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عنوان 1"/>
          <p:cNvSpPr>
            <a:spLocks noGrp="1"/>
          </p:cNvSpPr>
          <p:nvPr>
            <p:ph type="title"/>
          </p:nvPr>
        </p:nvSpPr>
        <p:spPr>
          <a:xfrm>
            <a:off x="539552" y="39214"/>
            <a:ext cx="7620000" cy="1143000"/>
          </a:xfrm>
        </p:spPr>
        <p:txBody>
          <a:bodyPr/>
          <a:lstStyle/>
          <a:p>
            <a:pPr algn="ctr" rtl="1"/>
            <a:r>
              <a:rPr lang="fa-IR" b="1" dirty="0" smtClean="0"/>
              <a:t>تباین کلی </a:t>
            </a:r>
            <a:endParaRPr lang="en-US" b="1" dirty="0"/>
          </a:p>
        </p:txBody>
      </p:sp>
      <p:sp>
        <p:nvSpPr>
          <p:cNvPr id="5" name="نگهدارنده مکان شماره اسلاید 4"/>
          <p:cNvSpPr>
            <a:spLocks noGrp="1"/>
          </p:cNvSpPr>
          <p:nvPr>
            <p:ph type="sldNum" sz="quarter" idx="12"/>
          </p:nvPr>
        </p:nvSpPr>
        <p:spPr/>
        <p:txBody>
          <a:bodyPr/>
          <a:lstStyle/>
          <a:p>
            <a:r>
              <a:rPr lang="fa-IR" b="1" dirty="0" smtClean="0"/>
              <a:t>31</a:t>
            </a:r>
            <a:endParaRPr lang="en-US" b="1" dirty="0"/>
          </a:p>
        </p:txBody>
      </p:sp>
      <p:sp>
        <p:nvSpPr>
          <p:cNvPr id="6" name="کادر متن 5"/>
          <p:cNvSpPr txBox="1"/>
          <p:nvPr/>
        </p:nvSpPr>
        <p:spPr>
          <a:xfrm>
            <a:off x="539552" y="1268760"/>
            <a:ext cx="7416824" cy="5509200"/>
          </a:xfrm>
          <a:prstGeom prst="rect">
            <a:avLst/>
          </a:prstGeom>
          <a:noFill/>
        </p:spPr>
        <p:txBody>
          <a:bodyPr wrap="square" rtlCol="0">
            <a:spAutoFit/>
          </a:bodyPr>
          <a:lstStyle/>
          <a:p>
            <a:pPr algn="just" rtl="1"/>
            <a:r>
              <a:rPr lang="fa-IR" sz="3200" b="1" dirty="0" smtClean="0"/>
              <a:t>زمانی که هیچ تناسبی بین دو کلی نباشد و هیچ یک بر افراد دیگری صدق نکند آن دو نسبت به همدیگر متباین هستند و نسبت بین این دو را تباین گویند . </a:t>
            </a:r>
          </a:p>
          <a:p>
            <a:pPr algn="just" rtl="1"/>
            <a:r>
              <a:rPr lang="fa-IR" sz="3200" b="1" dirty="0" smtClean="0"/>
              <a:t>آنها هیچ مصداق مشترکی ندارند.</a:t>
            </a:r>
          </a:p>
          <a:p>
            <a:pPr algn="just" rtl="1"/>
            <a:endParaRPr lang="en-US" sz="3200" b="1" dirty="0" smtClean="0"/>
          </a:p>
          <a:p>
            <a:pPr algn="just" rtl="1"/>
            <a:r>
              <a:rPr lang="fa-IR" sz="3200" b="1" dirty="0" smtClean="0"/>
              <a:t>مثال :</a:t>
            </a:r>
          </a:p>
          <a:p>
            <a:pPr algn="just" rtl="1"/>
            <a:endParaRPr lang="fa-IR" sz="3200" b="1" dirty="0" smtClean="0"/>
          </a:p>
          <a:p>
            <a:pPr algn="just" rtl="1"/>
            <a:r>
              <a:rPr lang="fa-IR" sz="3200" b="1" dirty="0" smtClean="0"/>
              <a:t>مثلث و مربع             کلی 1                کلی 2</a:t>
            </a:r>
          </a:p>
          <a:p>
            <a:pPr algn="just" rtl="1"/>
            <a:r>
              <a:rPr lang="fa-IR" sz="3200" b="1" dirty="0" smtClean="0"/>
              <a:t>گیاه و حیوان </a:t>
            </a:r>
          </a:p>
          <a:p>
            <a:pPr algn="just" rtl="1"/>
            <a:r>
              <a:rPr lang="fa-IR" sz="3200" b="1" dirty="0" smtClean="0"/>
              <a:t>مشرک و موحد		</a:t>
            </a:r>
          </a:p>
          <a:p>
            <a:pPr algn="just" rtl="1"/>
            <a:endParaRPr lang="en-US" sz="3200" b="1" dirty="0"/>
          </a:p>
        </p:txBody>
      </p:sp>
    </p:spTree>
    <p:extLst>
      <p:ext uri="{BB962C8B-B14F-4D97-AF65-F5344CB8AC3E}">
        <p14:creationId xmlns:p14="http://schemas.microsoft.com/office/powerpoint/2010/main" val="41421595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5</a:t>
            </a:r>
            <a:endParaRPr lang="en-US" dirty="0"/>
          </a:p>
        </p:txBody>
      </p:sp>
      <p:sp>
        <p:nvSpPr>
          <p:cNvPr id="5" name="TextBox 4"/>
          <p:cNvSpPr txBox="1"/>
          <p:nvPr/>
        </p:nvSpPr>
        <p:spPr>
          <a:xfrm>
            <a:off x="899592" y="1005051"/>
            <a:ext cx="6624736" cy="4339650"/>
          </a:xfrm>
          <a:prstGeom prst="rect">
            <a:avLst/>
          </a:prstGeom>
          <a:noFill/>
        </p:spPr>
        <p:txBody>
          <a:bodyPr wrap="square" rtlCol="0">
            <a:spAutoFit/>
          </a:bodyPr>
          <a:lstStyle/>
          <a:p>
            <a:pPr algn="ctr" rtl="1"/>
            <a:r>
              <a:rPr lang="fa-IR" sz="13800" b="1" dirty="0">
                <a:solidFill>
                  <a:srgbClr val="7030A0"/>
                </a:solidFill>
              </a:rPr>
              <a:t>بخش </a:t>
            </a:r>
            <a:r>
              <a:rPr lang="fa-IR" sz="13800" b="1" dirty="0" smtClean="0">
                <a:solidFill>
                  <a:srgbClr val="7030A0"/>
                </a:solidFill>
              </a:rPr>
              <a:t>اول</a:t>
            </a:r>
          </a:p>
          <a:p>
            <a:pPr algn="ctr" rtl="1"/>
            <a:r>
              <a:rPr lang="fa-IR" sz="13800" b="1" dirty="0" smtClean="0">
                <a:solidFill>
                  <a:srgbClr val="7030A0"/>
                </a:solidFill>
              </a:rPr>
              <a:t> </a:t>
            </a:r>
            <a:endParaRPr lang="fa-IR" sz="13800" b="1" dirty="0">
              <a:solidFill>
                <a:srgbClr val="7030A0"/>
              </a:solidFill>
            </a:endParaRPr>
          </a:p>
        </p:txBody>
      </p:sp>
    </p:spTree>
    <p:extLst>
      <p:ext uri="{BB962C8B-B14F-4D97-AF65-F5344CB8AC3E}">
        <p14:creationId xmlns:p14="http://schemas.microsoft.com/office/powerpoint/2010/main" val="427182835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1187624" y="4005064"/>
            <a:ext cx="2448272" cy="2448272"/>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عنوان 1"/>
          <p:cNvSpPr>
            <a:spLocks noGrp="1"/>
          </p:cNvSpPr>
          <p:nvPr>
            <p:ph type="title"/>
          </p:nvPr>
        </p:nvSpPr>
        <p:spPr>
          <a:xfrm>
            <a:off x="457200" y="125760"/>
            <a:ext cx="7620000" cy="1143000"/>
          </a:xfrm>
        </p:spPr>
        <p:txBody>
          <a:bodyPr/>
          <a:lstStyle/>
          <a:p>
            <a:pPr algn="ctr" rtl="1"/>
            <a:r>
              <a:rPr lang="fa-IR" b="1" dirty="0" smtClean="0"/>
              <a:t>تساوی کلی </a:t>
            </a:r>
            <a:endParaRPr lang="en-US" b="1" dirty="0"/>
          </a:p>
        </p:txBody>
      </p:sp>
      <p:sp>
        <p:nvSpPr>
          <p:cNvPr id="5" name="نگهدارنده مکان شماره اسلاید 4"/>
          <p:cNvSpPr>
            <a:spLocks noGrp="1"/>
          </p:cNvSpPr>
          <p:nvPr>
            <p:ph type="sldNum" sz="quarter" idx="12"/>
          </p:nvPr>
        </p:nvSpPr>
        <p:spPr/>
        <p:txBody>
          <a:bodyPr/>
          <a:lstStyle/>
          <a:p>
            <a:r>
              <a:rPr lang="fa-IR" dirty="0" smtClean="0"/>
              <a:t>32</a:t>
            </a:r>
            <a:endParaRPr lang="en-US" dirty="0"/>
          </a:p>
        </p:txBody>
      </p:sp>
      <p:sp>
        <p:nvSpPr>
          <p:cNvPr id="6" name="کادر متن 5"/>
          <p:cNvSpPr txBox="1"/>
          <p:nvPr/>
        </p:nvSpPr>
        <p:spPr>
          <a:xfrm>
            <a:off x="457200" y="1124744"/>
            <a:ext cx="7620000" cy="6001643"/>
          </a:xfrm>
          <a:prstGeom prst="rect">
            <a:avLst/>
          </a:prstGeom>
          <a:noFill/>
        </p:spPr>
        <p:txBody>
          <a:bodyPr wrap="square" rtlCol="0">
            <a:spAutoFit/>
          </a:bodyPr>
          <a:lstStyle/>
          <a:p>
            <a:pPr algn="just" rtl="1"/>
            <a:r>
              <a:rPr lang="fa-IR" sz="3200" b="1" dirty="0" smtClean="0"/>
              <a:t>بر عکس تباین هر گاه دو کلی از جمیع جهات با هم مساوی باشند به طوری که هر یک بر افراد دیگری صدق کند . آن دو را متساوی و نسبت بین آن دو را تساوی می نامند.</a:t>
            </a:r>
            <a:endParaRPr lang="en-US" sz="3200" b="1" dirty="0" smtClean="0"/>
          </a:p>
          <a:p>
            <a:pPr algn="just" rtl="1"/>
            <a:endParaRPr lang="fa-IR" sz="3200" b="1" dirty="0" smtClean="0"/>
          </a:p>
          <a:p>
            <a:pPr algn="just" rtl="1"/>
            <a:r>
              <a:rPr lang="fa-IR" sz="3200" b="1" dirty="0" smtClean="0"/>
              <a:t>آنها دارای مصادیق مشترک هستند.</a:t>
            </a:r>
          </a:p>
          <a:p>
            <a:pPr algn="just" rtl="1"/>
            <a:endParaRPr lang="en-US" sz="3200" b="1" dirty="0" smtClean="0"/>
          </a:p>
          <a:p>
            <a:pPr algn="just" rtl="1"/>
            <a:r>
              <a:rPr lang="fa-IR" sz="3200" b="1" dirty="0" smtClean="0"/>
              <a:t>مثال :</a:t>
            </a:r>
          </a:p>
          <a:p>
            <a:pPr algn="just" rtl="1"/>
            <a:r>
              <a:rPr lang="fa-IR" sz="3200" b="1" dirty="0" smtClean="0"/>
              <a:t>مثلث و سه ضلعی                      کلی 1 و 2</a:t>
            </a:r>
          </a:p>
          <a:p>
            <a:pPr algn="just" rtl="1"/>
            <a:r>
              <a:rPr lang="fa-IR" sz="3200" b="1" dirty="0" smtClean="0"/>
              <a:t>ناطق و انسان</a:t>
            </a:r>
          </a:p>
          <a:p>
            <a:pPr algn="just" rtl="1"/>
            <a:r>
              <a:rPr lang="fa-IR" sz="3200" b="1" dirty="0" smtClean="0"/>
              <a:t>متفکر و بشر </a:t>
            </a:r>
          </a:p>
          <a:p>
            <a:pPr algn="just" rtl="1"/>
            <a:endParaRPr lang="en-US" sz="3200" b="1" dirty="0"/>
          </a:p>
        </p:txBody>
      </p:sp>
    </p:spTree>
    <p:extLst>
      <p:ext uri="{BB962C8B-B14F-4D97-AF65-F5344CB8AC3E}">
        <p14:creationId xmlns:p14="http://schemas.microsoft.com/office/powerpoint/2010/main" val="27929056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6632"/>
            <a:ext cx="7620000" cy="1143000"/>
          </a:xfrm>
        </p:spPr>
        <p:txBody>
          <a:bodyPr/>
          <a:lstStyle/>
          <a:p>
            <a:pPr algn="ctr" rtl="1"/>
            <a:r>
              <a:rPr lang="fa-IR" b="1" dirty="0" smtClean="0"/>
              <a:t>عموم و خصوص </a:t>
            </a:r>
            <a:r>
              <a:rPr lang="fa-IR" b="1" dirty="0" err="1" smtClean="0"/>
              <a:t>مطلق</a:t>
            </a:r>
            <a:r>
              <a:rPr lang="fa-IR" b="1" dirty="0" smtClean="0"/>
              <a:t> </a:t>
            </a:r>
            <a:endParaRPr lang="en-US" b="1" dirty="0"/>
          </a:p>
        </p:txBody>
      </p:sp>
      <p:sp>
        <p:nvSpPr>
          <p:cNvPr id="5" name="نگهدارنده مکان شماره اسلاید 4"/>
          <p:cNvSpPr>
            <a:spLocks noGrp="1"/>
          </p:cNvSpPr>
          <p:nvPr>
            <p:ph type="sldNum" sz="quarter" idx="12"/>
          </p:nvPr>
        </p:nvSpPr>
        <p:spPr/>
        <p:txBody>
          <a:bodyPr/>
          <a:lstStyle/>
          <a:p>
            <a:r>
              <a:rPr lang="fa-IR" dirty="0" smtClean="0"/>
              <a:t>33</a:t>
            </a:r>
            <a:endParaRPr lang="en-US" dirty="0"/>
          </a:p>
        </p:txBody>
      </p:sp>
      <p:sp>
        <p:nvSpPr>
          <p:cNvPr id="8" name="کادر متن 7"/>
          <p:cNvSpPr txBox="1"/>
          <p:nvPr/>
        </p:nvSpPr>
        <p:spPr>
          <a:xfrm>
            <a:off x="251520" y="1196752"/>
            <a:ext cx="7825680" cy="5262979"/>
          </a:xfrm>
          <a:prstGeom prst="rect">
            <a:avLst/>
          </a:prstGeom>
          <a:noFill/>
        </p:spPr>
        <p:txBody>
          <a:bodyPr wrap="square" rtlCol="0">
            <a:spAutoFit/>
          </a:bodyPr>
          <a:lstStyle/>
          <a:p>
            <a:pPr algn="just" rtl="1"/>
            <a:r>
              <a:rPr lang="fa-IR" sz="2800" b="1" dirty="0" smtClean="0"/>
              <a:t>هر گاه دو کلی از یک سنخ باشند و فقط یکی از آنها بر افراد دیگری صادق باشد و کلیت و شمول یکی از آنها بطور </a:t>
            </a:r>
            <a:r>
              <a:rPr lang="fa-IR" sz="2800" b="1" dirty="0" err="1" smtClean="0"/>
              <a:t>مطلق</a:t>
            </a:r>
            <a:r>
              <a:rPr lang="fa-IR" sz="2800" b="1" dirty="0" smtClean="0"/>
              <a:t> بیش از دیگری باشد. یعنی هم بر آن صدق کند و هم بر غیر آن. نسبت بین </a:t>
            </a:r>
            <a:r>
              <a:rPr lang="fa-IR" sz="2800" b="1" dirty="0" err="1" smtClean="0"/>
              <a:t>آندو</a:t>
            </a:r>
            <a:r>
              <a:rPr lang="fa-IR" sz="2800" b="1" dirty="0" smtClean="0"/>
              <a:t> را عموم و خصوص </a:t>
            </a:r>
            <a:r>
              <a:rPr lang="fa-IR" sz="2800" b="1" dirty="0" err="1" smtClean="0"/>
              <a:t>مطلق</a:t>
            </a:r>
            <a:r>
              <a:rPr lang="fa-IR" sz="2800" b="1" dirty="0" smtClean="0"/>
              <a:t> نامند.</a:t>
            </a:r>
          </a:p>
          <a:p>
            <a:pPr algn="just" rtl="1"/>
            <a:endParaRPr lang="fa-IR" sz="2800" b="1" dirty="0"/>
          </a:p>
          <a:p>
            <a:pPr algn="just" rtl="1"/>
            <a:r>
              <a:rPr lang="fa-IR" sz="2800" b="1" dirty="0" smtClean="0"/>
              <a:t>مثال :</a:t>
            </a:r>
          </a:p>
          <a:p>
            <a:pPr algn="just" rtl="1"/>
            <a:endParaRPr lang="fa-IR" sz="2800" b="1" dirty="0"/>
          </a:p>
          <a:p>
            <a:pPr algn="just" rtl="1"/>
            <a:r>
              <a:rPr lang="fa-IR" sz="2800" b="1" dirty="0" err="1" smtClean="0"/>
              <a:t>آسیائی</a:t>
            </a:r>
            <a:r>
              <a:rPr lang="fa-IR" sz="2800" b="1" dirty="0" smtClean="0"/>
              <a:t> و ایرانی          </a:t>
            </a:r>
            <a:r>
              <a:rPr lang="fa-IR" sz="2800" b="1" dirty="0"/>
              <a:t>مثلث و شکل </a:t>
            </a:r>
            <a:r>
              <a:rPr lang="fa-IR" sz="2800" b="1" dirty="0" smtClean="0"/>
              <a:t>            </a:t>
            </a:r>
            <a:r>
              <a:rPr lang="fa-IR" sz="2800" b="1" dirty="0"/>
              <a:t>حیوان و </a:t>
            </a:r>
            <a:r>
              <a:rPr lang="fa-IR" sz="2800" b="1" dirty="0" smtClean="0"/>
              <a:t>پرنده</a:t>
            </a:r>
            <a:endParaRPr lang="fa-IR" sz="2800" b="1" dirty="0"/>
          </a:p>
          <a:p>
            <a:pPr algn="just" rtl="1"/>
            <a:endParaRPr lang="fa-IR" sz="2800" b="1" dirty="0"/>
          </a:p>
          <a:p>
            <a:pPr algn="just" rtl="1"/>
            <a:r>
              <a:rPr lang="fa-IR" sz="2800" b="1" dirty="0" smtClean="0"/>
              <a:t>در این موارد آن که عام است بر آن که خاص است صدق می کند ولی بر عکس آن صادق نیست.</a:t>
            </a:r>
          </a:p>
          <a:p>
            <a:pPr algn="just" rtl="1"/>
            <a:r>
              <a:rPr lang="fa-IR" sz="2800" b="1" dirty="0" smtClean="0"/>
              <a:t>مثال : هر ایرانی </a:t>
            </a:r>
            <a:r>
              <a:rPr lang="fa-IR" sz="2800" b="1" dirty="0" err="1" smtClean="0"/>
              <a:t>آسیائی</a:t>
            </a:r>
            <a:r>
              <a:rPr lang="fa-IR" sz="2800" b="1" dirty="0" smtClean="0"/>
              <a:t> است ولی هر </a:t>
            </a:r>
            <a:r>
              <a:rPr lang="fa-IR" sz="2800" b="1" dirty="0" err="1" smtClean="0"/>
              <a:t>آسیائی</a:t>
            </a:r>
            <a:r>
              <a:rPr lang="fa-IR" sz="2800" b="1" dirty="0" smtClean="0"/>
              <a:t> ایرانی نیست.</a:t>
            </a:r>
            <a:endParaRPr lang="en-US" sz="2800" b="1" dirty="0"/>
          </a:p>
        </p:txBody>
      </p:sp>
    </p:spTree>
    <p:extLst>
      <p:ext uri="{BB962C8B-B14F-4D97-AF65-F5344CB8AC3E}">
        <p14:creationId xmlns:p14="http://schemas.microsoft.com/office/powerpoint/2010/main" val="26444925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rtl="1"/>
            <a:r>
              <a:rPr lang="fa-IR" b="1" dirty="0" smtClean="0"/>
              <a:t>عموم و خصوص من وجه </a:t>
            </a:r>
            <a:endParaRPr lang="en-US" b="1" dirty="0"/>
          </a:p>
        </p:txBody>
      </p:sp>
      <p:sp>
        <p:nvSpPr>
          <p:cNvPr id="5" name="نگهدارنده مکان شماره اسلاید 4"/>
          <p:cNvSpPr>
            <a:spLocks noGrp="1"/>
          </p:cNvSpPr>
          <p:nvPr>
            <p:ph type="sldNum" sz="quarter" idx="12"/>
          </p:nvPr>
        </p:nvSpPr>
        <p:spPr/>
        <p:txBody>
          <a:bodyPr/>
          <a:lstStyle/>
          <a:p>
            <a:r>
              <a:rPr lang="fa-IR" dirty="0" smtClean="0"/>
              <a:t>34</a:t>
            </a:r>
            <a:endParaRPr lang="en-US" dirty="0"/>
          </a:p>
        </p:txBody>
      </p:sp>
      <p:sp>
        <p:nvSpPr>
          <p:cNvPr id="6" name="کادر متن 5"/>
          <p:cNvSpPr txBox="1"/>
          <p:nvPr/>
        </p:nvSpPr>
        <p:spPr>
          <a:xfrm>
            <a:off x="457200" y="1417638"/>
            <a:ext cx="7620000" cy="4955203"/>
          </a:xfrm>
          <a:prstGeom prst="rect">
            <a:avLst/>
          </a:prstGeom>
          <a:noFill/>
        </p:spPr>
        <p:txBody>
          <a:bodyPr wrap="square" rtlCol="0">
            <a:spAutoFit/>
          </a:bodyPr>
          <a:lstStyle/>
          <a:p>
            <a:pPr algn="just" rtl="1"/>
            <a:r>
              <a:rPr lang="fa-IR" sz="3200" b="1" dirty="0" smtClean="0"/>
              <a:t>هر گاه دو کلی متباین باشند اما در بعضی موارد با هم جمع شوند نسبت آن دو</a:t>
            </a:r>
            <a:r>
              <a:rPr lang="en-US" sz="3200" b="1" dirty="0" smtClean="0"/>
              <a:t> </a:t>
            </a:r>
            <a:r>
              <a:rPr lang="fa-IR" sz="3200" b="1" dirty="0" smtClean="0"/>
              <a:t>را عموم و خصوص من وجه گویند . دو کلی که افراد مشترکی داشته باشند و هر یک نیز دارای افراد مخصوص بخود باشند.</a:t>
            </a:r>
          </a:p>
          <a:p>
            <a:pPr algn="just" rtl="1"/>
            <a:endParaRPr lang="fa-IR" sz="3200" b="1" dirty="0"/>
          </a:p>
          <a:p>
            <a:pPr algn="just" rtl="1"/>
            <a:r>
              <a:rPr lang="fa-IR" sz="3200" b="1" dirty="0" smtClean="0"/>
              <a:t>مثال : مسلمان و ایرانی  - انسان و سیاه پوست </a:t>
            </a:r>
          </a:p>
          <a:p>
            <a:pPr algn="just" rtl="1"/>
            <a:endParaRPr lang="fa-IR" sz="2800" dirty="0">
              <a:solidFill>
                <a:schemeClr val="bg2"/>
              </a:solidFill>
            </a:endParaRPr>
          </a:p>
          <a:p>
            <a:pPr algn="just" rtl="1"/>
            <a:r>
              <a:rPr lang="fa-IR" sz="3200" b="1" dirty="0" smtClean="0"/>
              <a:t>مسلمان می تواند ایرانی باشد و ایرانی می تواند مسلمان باشد.</a:t>
            </a:r>
          </a:p>
          <a:p>
            <a:pPr algn="just" rtl="1"/>
            <a:r>
              <a:rPr lang="fa-IR" sz="3200" b="1" dirty="0" smtClean="0"/>
              <a:t> </a:t>
            </a:r>
            <a:endParaRPr lang="en-US" sz="3200" b="1" dirty="0"/>
          </a:p>
        </p:txBody>
      </p:sp>
    </p:spTree>
    <p:extLst>
      <p:ext uri="{BB962C8B-B14F-4D97-AF65-F5344CB8AC3E}">
        <p14:creationId xmlns:p14="http://schemas.microsoft.com/office/powerpoint/2010/main" val="16562466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952" y="-2128"/>
            <a:ext cx="7620000" cy="1143000"/>
          </a:xfrm>
        </p:spPr>
        <p:txBody>
          <a:bodyPr/>
          <a:lstStyle/>
          <a:p>
            <a:pPr algn="ctr"/>
            <a:r>
              <a:rPr lang="fa-IR" sz="4000" dirty="0" smtClean="0"/>
              <a:t>عموم و خصوص مطلق :</a:t>
            </a:r>
            <a:endParaRPr lang="en-US" sz="4000" dirty="0"/>
          </a:p>
        </p:txBody>
      </p:sp>
      <p:sp>
        <p:nvSpPr>
          <p:cNvPr id="3" name="Date Placeholder 2"/>
          <p:cNvSpPr>
            <a:spLocks noGrp="1"/>
          </p:cNvSpPr>
          <p:nvPr>
            <p:ph type="dt" sz="half" idx="10"/>
          </p:nvPr>
        </p:nvSpPr>
        <p:spPr/>
        <p:txBody>
          <a:bodyPr/>
          <a:lstStyle/>
          <a:p>
            <a:fld id="{40BAADF0-1749-4E8B-9691-B44A5F8C0895}" type="datetime1">
              <a:rPr lang="en-US" smtClean="0"/>
              <a:t>10/9/2020</a:t>
            </a:fld>
            <a:endParaRPr lang="en-US"/>
          </a:p>
        </p:txBody>
      </p:sp>
      <p:sp>
        <p:nvSpPr>
          <p:cNvPr id="4" name="Footer Placeholder 3"/>
          <p:cNvSpPr>
            <a:spLocks noGrp="1"/>
          </p:cNvSpPr>
          <p:nvPr>
            <p:ph type="ftr" sz="quarter" idx="11"/>
          </p:nvPr>
        </p:nvSpPr>
        <p:spPr/>
        <p:txBody>
          <a:bodyPr/>
          <a:lstStyle/>
          <a:p>
            <a:r>
              <a:rPr lang="en-US" smtClean="0"/>
              <a:t>Footer Text</a:t>
            </a:r>
            <a:endParaRPr lang="en-US"/>
          </a:p>
        </p:txBody>
      </p:sp>
      <p:sp>
        <p:nvSpPr>
          <p:cNvPr id="5" name="Slide Number Placeholder 4"/>
          <p:cNvSpPr>
            <a:spLocks noGrp="1"/>
          </p:cNvSpPr>
          <p:nvPr>
            <p:ph type="sldNum" sz="quarter" idx="12"/>
          </p:nvPr>
        </p:nvSpPr>
        <p:spPr/>
        <p:txBody>
          <a:bodyPr/>
          <a:lstStyle/>
          <a:p>
            <a:r>
              <a:rPr lang="fa-IR" dirty="0" smtClean="0"/>
              <a:t>35</a:t>
            </a:r>
            <a:endParaRPr lang="en-US" dirty="0"/>
          </a:p>
        </p:txBody>
      </p:sp>
      <p:sp>
        <p:nvSpPr>
          <p:cNvPr id="6" name="Oval 5"/>
          <p:cNvSpPr/>
          <p:nvPr/>
        </p:nvSpPr>
        <p:spPr>
          <a:xfrm>
            <a:off x="2807804" y="1069089"/>
            <a:ext cx="2664296" cy="237140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203848" y="1922480"/>
            <a:ext cx="1296144"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txBox="1">
            <a:spLocks/>
          </p:cNvSpPr>
          <p:nvPr/>
        </p:nvSpPr>
        <p:spPr>
          <a:xfrm>
            <a:off x="329952" y="3440491"/>
            <a:ext cx="7620000"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fa-IR" sz="4000" dirty="0" smtClean="0"/>
              <a:t>عموم و خصوص من وجه  :</a:t>
            </a:r>
            <a:endParaRPr lang="en-US" sz="4000" dirty="0"/>
          </a:p>
        </p:txBody>
      </p:sp>
      <p:sp>
        <p:nvSpPr>
          <p:cNvPr id="9" name="Oval 8"/>
          <p:cNvSpPr/>
          <p:nvPr/>
        </p:nvSpPr>
        <p:spPr>
          <a:xfrm>
            <a:off x="2195736" y="4437112"/>
            <a:ext cx="2232248" cy="2013861"/>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702727" y="4423813"/>
            <a:ext cx="2232248" cy="2013861"/>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p:cNvSpPr/>
          <p:nvPr/>
        </p:nvSpPr>
        <p:spPr>
          <a:xfrm>
            <a:off x="2655399" y="4544884"/>
            <a:ext cx="1719898" cy="1808734"/>
          </a:xfrm>
          <a:prstGeom prst="arc">
            <a:avLst>
              <a:gd name="adj1" fmla="val 17994499"/>
              <a:gd name="adj2" fmla="val 3260302"/>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2407004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rtl="1"/>
            <a:r>
              <a:rPr lang="fa-IR" b="1" dirty="0" smtClean="0">
                <a:solidFill>
                  <a:schemeClr val="accent3">
                    <a:lumMod val="50000"/>
                  </a:schemeClr>
                </a:solidFill>
              </a:rPr>
              <a:t>تناقض </a:t>
            </a:r>
            <a:endParaRPr lang="en-US" b="1" dirty="0">
              <a:solidFill>
                <a:schemeClr val="accent3">
                  <a:lumMod val="50000"/>
                </a:schemeClr>
              </a:solidFill>
            </a:endParaRPr>
          </a:p>
        </p:txBody>
      </p:sp>
      <p:sp>
        <p:nvSpPr>
          <p:cNvPr id="5" name="نگهدارنده مکان شماره اسلاید 4"/>
          <p:cNvSpPr>
            <a:spLocks noGrp="1"/>
          </p:cNvSpPr>
          <p:nvPr>
            <p:ph type="sldNum" sz="quarter" idx="12"/>
          </p:nvPr>
        </p:nvSpPr>
        <p:spPr/>
        <p:txBody>
          <a:bodyPr/>
          <a:lstStyle/>
          <a:p>
            <a:r>
              <a:rPr lang="fa-IR" dirty="0" smtClean="0"/>
              <a:t>36</a:t>
            </a:r>
            <a:endParaRPr lang="en-US" dirty="0"/>
          </a:p>
        </p:txBody>
      </p:sp>
      <p:sp>
        <p:nvSpPr>
          <p:cNvPr id="6" name="کادر متن 5"/>
          <p:cNvSpPr txBox="1"/>
          <p:nvPr/>
        </p:nvSpPr>
        <p:spPr>
          <a:xfrm>
            <a:off x="539552" y="1700808"/>
            <a:ext cx="7416824" cy="3785652"/>
          </a:xfrm>
          <a:prstGeom prst="rect">
            <a:avLst/>
          </a:prstGeom>
          <a:noFill/>
        </p:spPr>
        <p:txBody>
          <a:bodyPr wrap="square" rtlCol="0">
            <a:spAutoFit/>
          </a:bodyPr>
          <a:lstStyle/>
          <a:p>
            <a:pPr algn="just" rtl="1"/>
            <a:r>
              <a:rPr lang="fa-IR" sz="4000" b="1" dirty="0" smtClean="0"/>
              <a:t>دو مفهوم زمانی متناقض هستند که یکی از آن دو چیزی را اثبات کند و دیگری آن را نفی کند.</a:t>
            </a:r>
          </a:p>
          <a:p>
            <a:pPr algn="just" rtl="1"/>
            <a:endParaRPr lang="fa-IR" sz="4000" b="1" dirty="0"/>
          </a:p>
          <a:p>
            <a:pPr algn="just" rtl="1"/>
            <a:r>
              <a:rPr lang="fa-IR" sz="4000" b="1" dirty="0" smtClean="0"/>
              <a:t>مثال : روز و شب  -  انسان و غیر انسان  روشنی و تاریکی </a:t>
            </a:r>
            <a:endParaRPr lang="en-US" sz="4000" b="1" dirty="0"/>
          </a:p>
        </p:txBody>
      </p:sp>
    </p:spTree>
    <p:extLst>
      <p:ext uri="{BB962C8B-B14F-4D97-AF65-F5344CB8AC3E}">
        <p14:creationId xmlns:p14="http://schemas.microsoft.com/office/powerpoint/2010/main" val="165894310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rtl="1"/>
            <a:r>
              <a:rPr lang="fa-IR" b="1" dirty="0" smtClean="0">
                <a:solidFill>
                  <a:schemeClr val="accent3">
                    <a:lumMod val="50000"/>
                  </a:schemeClr>
                </a:solidFill>
              </a:rPr>
              <a:t>تضاد</a:t>
            </a:r>
            <a:endParaRPr lang="en-US" b="1" dirty="0">
              <a:solidFill>
                <a:schemeClr val="accent3">
                  <a:lumMod val="50000"/>
                </a:schemeClr>
              </a:solidFill>
            </a:endParaRPr>
          </a:p>
        </p:txBody>
      </p:sp>
      <p:sp>
        <p:nvSpPr>
          <p:cNvPr id="5" name="نگهدارنده مکان شماره اسلاید 4"/>
          <p:cNvSpPr>
            <a:spLocks noGrp="1"/>
          </p:cNvSpPr>
          <p:nvPr>
            <p:ph type="sldNum" sz="quarter" idx="12"/>
          </p:nvPr>
        </p:nvSpPr>
        <p:spPr/>
        <p:txBody>
          <a:bodyPr/>
          <a:lstStyle/>
          <a:p>
            <a:r>
              <a:rPr lang="fa-IR" dirty="0" smtClean="0"/>
              <a:t>37</a:t>
            </a:r>
            <a:endParaRPr lang="en-US" dirty="0"/>
          </a:p>
        </p:txBody>
      </p:sp>
      <p:sp>
        <p:nvSpPr>
          <p:cNvPr id="6" name="کادر متن 5"/>
          <p:cNvSpPr txBox="1"/>
          <p:nvPr/>
        </p:nvSpPr>
        <p:spPr>
          <a:xfrm>
            <a:off x="539552" y="1700808"/>
            <a:ext cx="7416824" cy="2554545"/>
          </a:xfrm>
          <a:prstGeom prst="rect">
            <a:avLst/>
          </a:prstGeom>
          <a:noFill/>
        </p:spPr>
        <p:txBody>
          <a:bodyPr wrap="square" rtlCol="0">
            <a:spAutoFit/>
          </a:bodyPr>
          <a:lstStyle/>
          <a:p>
            <a:pPr algn="just" rtl="1"/>
            <a:r>
              <a:rPr lang="fa-IR" sz="4000" b="1" dirty="0" smtClean="0"/>
              <a:t>هر گاه دو چیز قابلیت جمع شدن با هم را نداشته باشند آن دو را متضاد می گویند .</a:t>
            </a:r>
          </a:p>
          <a:p>
            <a:pPr algn="just" rtl="1"/>
            <a:endParaRPr lang="fa-IR" sz="4000" b="1" dirty="0"/>
          </a:p>
          <a:p>
            <a:pPr algn="just" rtl="1"/>
            <a:r>
              <a:rPr lang="fa-IR" sz="4000" b="1" dirty="0" smtClean="0"/>
              <a:t>مثال : سیاهی و سپیدی  -  شرق و غرب </a:t>
            </a:r>
            <a:endParaRPr lang="en-US" sz="4000" b="1" dirty="0"/>
          </a:p>
        </p:txBody>
      </p:sp>
    </p:spTree>
    <p:extLst>
      <p:ext uri="{BB962C8B-B14F-4D97-AF65-F5344CB8AC3E}">
        <p14:creationId xmlns:p14="http://schemas.microsoft.com/office/powerpoint/2010/main" val="78750245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88104"/>
            <a:ext cx="7620000" cy="1143000"/>
          </a:xfrm>
        </p:spPr>
        <p:txBody>
          <a:bodyPr/>
          <a:lstStyle/>
          <a:p>
            <a:pPr algn="ctr" rtl="1"/>
            <a:r>
              <a:rPr lang="fa-IR" b="1" dirty="0" smtClean="0">
                <a:cs typeface="B Mehr" panose="00000700000000000000" pitchFamily="2" charset="-78"/>
              </a:rPr>
              <a:t>تفاوت تناقض و تضاد </a:t>
            </a:r>
            <a:endParaRPr lang="en-US" b="1" dirty="0">
              <a:cs typeface="B Mehr" panose="00000700000000000000" pitchFamily="2" charset="-78"/>
            </a:endParaRPr>
          </a:p>
        </p:txBody>
      </p:sp>
      <p:sp>
        <p:nvSpPr>
          <p:cNvPr id="5" name="نگهدارنده مکان شماره اسلاید 4"/>
          <p:cNvSpPr>
            <a:spLocks noGrp="1"/>
          </p:cNvSpPr>
          <p:nvPr>
            <p:ph type="sldNum" sz="quarter" idx="12"/>
          </p:nvPr>
        </p:nvSpPr>
        <p:spPr/>
        <p:txBody>
          <a:bodyPr/>
          <a:lstStyle/>
          <a:p>
            <a:r>
              <a:rPr lang="fa-IR" dirty="0" smtClean="0"/>
              <a:t>38</a:t>
            </a:r>
            <a:endParaRPr lang="en-US" dirty="0"/>
          </a:p>
        </p:txBody>
      </p:sp>
      <p:sp>
        <p:nvSpPr>
          <p:cNvPr id="6" name="کادر متن 5"/>
          <p:cNvSpPr txBox="1"/>
          <p:nvPr/>
        </p:nvSpPr>
        <p:spPr>
          <a:xfrm>
            <a:off x="707976" y="1196752"/>
            <a:ext cx="7118448" cy="5016758"/>
          </a:xfrm>
          <a:prstGeom prst="rect">
            <a:avLst/>
          </a:prstGeom>
          <a:noFill/>
        </p:spPr>
        <p:txBody>
          <a:bodyPr wrap="square" rtlCol="0">
            <a:spAutoFit/>
          </a:bodyPr>
          <a:lstStyle/>
          <a:p>
            <a:pPr algn="just" rtl="1"/>
            <a:r>
              <a:rPr lang="fa-IR" sz="3200" b="1" dirty="0" smtClean="0"/>
              <a:t>دو امر متناقض نه با هم جمع می شوند و نه رفع می گردند  </a:t>
            </a:r>
          </a:p>
          <a:p>
            <a:pPr algn="just" rtl="1"/>
            <a:r>
              <a:rPr lang="fa-IR" sz="3200" b="1" dirty="0" smtClean="0"/>
              <a:t>مثال : یک مکان </a:t>
            </a:r>
            <a:r>
              <a:rPr lang="fa-IR" sz="3200" b="1" dirty="0" err="1" smtClean="0"/>
              <a:t>نمی</a:t>
            </a:r>
            <a:r>
              <a:rPr lang="fa-IR" sz="3200" b="1" dirty="0" smtClean="0"/>
              <a:t> تواند همزمان هم روشن باشد و هم تاریک </a:t>
            </a:r>
          </a:p>
          <a:p>
            <a:pPr algn="just" rtl="1"/>
            <a:r>
              <a:rPr lang="fa-IR" sz="3200" b="1" dirty="0" smtClean="0"/>
              <a:t>دو امر متضاد با هم جمع نمی شوند ولی رفع آنها ممکن است .</a:t>
            </a:r>
          </a:p>
          <a:p>
            <a:pPr algn="just" rtl="1"/>
            <a:r>
              <a:rPr lang="fa-IR" sz="3200" b="1" dirty="0" smtClean="0"/>
              <a:t>مثال : یک چیز در آن واحد ممکن نیست هم سیاه باشد و هم سپید و اجتماع آنها با هم ممکن نیست ولی ممکن است آن چیز نه سیاه باشد و نه سپید بلکه رنگ دیگری مانند زرد باشد. </a:t>
            </a:r>
            <a:endParaRPr lang="en-US" sz="3200" b="1" dirty="0"/>
          </a:p>
        </p:txBody>
      </p:sp>
    </p:spTree>
    <p:extLst>
      <p:ext uri="{BB962C8B-B14F-4D97-AF65-F5344CB8AC3E}">
        <p14:creationId xmlns:p14="http://schemas.microsoft.com/office/powerpoint/2010/main" val="347910839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836712"/>
            <a:ext cx="7620000" cy="1143000"/>
          </a:xfrm>
        </p:spPr>
        <p:txBody>
          <a:bodyPr/>
          <a:lstStyle/>
          <a:p>
            <a:pPr algn="ctr" rtl="1"/>
            <a:r>
              <a:rPr lang="fa-IR" b="1" dirty="0" smtClean="0"/>
              <a:t>باب دوم : کلیات پنجگانه ( خمس )</a:t>
            </a:r>
            <a:endParaRPr lang="en-US" b="1" dirty="0"/>
          </a:p>
        </p:txBody>
      </p:sp>
      <p:sp>
        <p:nvSpPr>
          <p:cNvPr id="5" name="نگهدارنده مکان شماره اسلاید 4"/>
          <p:cNvSpPr>
            <a:spLocks noGrp="1"/>
          </p:cNvSpPr>
          <p:nvPr>
            <p:ph type="sldNum" sz="quarter" idx="12"/>
          </p:nvPr>
        </p:nvSpPr>
        <p:spPr/>
        <p:txBody>
          <a:bodyPr/>
          <a:lstStyle/>
          <a:p>
            <a:r>
              <a:rPr lang="fa-IR" dirty="0" smtClean="0"/>
              <a:t>39</a:t>
            </a:r>
            <a:endParaRPr lang="en-US" dirty="0"/>
          </a:p>
        </p:txBody>
      </p:sp>
      <p:sp>
        <p:nvSpPr>
          <p:cNvPr id="6" name="کادر متن 5"/>
          <p:cNvSpPr txBox="1"/>
          <p:nvPr/>
        </p:nvSpPr>
        <p:spPr>
          <a:xfrm>
            <a:off x="707976" y="3212976"/>
            <a:ext cx="7118448" cy="1292662"/>
          </a:xfrm>
          <a:prstGeom prst="rect">
            <a:avLst/>
          </a:prstGeom>
          <a:noFill/>
        </p:spPr>
        <p:txBody>
          <a:bodyPr wrap="square" rtlCol="0">
            <a:spAutoFit/>
          </a:bodyPr>
          <a:lstStyle/>
          <a:p>
            <a:pPr algn="just" rtl="1"/>
            <a:r>
              <a:rPr lang="fa-IR" sz="3200" b="1" dirty="0" smtClean="0"/>
              <a:t>کلی در اولین تقسیم به دو قسم  </a:t>
            </a:r>
            <a:r>
              <a:rPr lang="fa-IR" sz="4600" b="1" spc="-100" dirty="0">
                <a:solidFill>
                  <a:schemeClr val="tx2"/>
                </a:solidFill>
                <a:latin typeface="+mj-lt"/>
                <a:ea typeface="+mj-ea"/>
                <a:cs typeface="+mj-cs"/>
              </a:rPr>
              <a:t>ذاتی</a:t>
            </a:r>
            <a:r>
              <a:rPr lang="fa-IR" sz="3200" b="1" dirty="0" smtClean="0"/>
              <a:t> و </a:t>
            </a:r>
            <a:r>
              <a:rPr lang="fa-IR" sz="4600" b="1" spc="-100" dirty="0">
                <a:solidFill>
                  <a:schemeClr val="tx2"/>
                </a:solidFill>
                <a:latin typeface="+mj-lt"/>
                <a:ea typeface="+mj-ea"/>
                <a:cs typeface="+mj-cs"/>
              </a:rPr>
              <a:t>عرضی</a:t>
            </a:r>
            <a:r>
              <a:rPr lang="fa-IR" sz="3200" b="1" dirty="0" smtClean="0"/>
              <a:t> تقسیم بندی می شود.</a:t>
            </a:r>
            <a:endParaRPr lang="en-US" sz="3200" b="1" dirty="0"/>
          </a:p>
        </p:txBody>
      </p:sp>
    </p:spTree>
    <p:extLst>
      <p:ext uri="{BB962C8B-B14F-4D97-AF65-F5344CB8AC3E}">
        <p14:creationId xmlns:p14="http://schemas.microsoft.com/office/powerpoint/2010/main" val="123016120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0648"/>
            <a:ext cx="7620000" cy="1143000"/>
          </a:xfrm>
        </p:spPr>
        <p:txBody>
          <a:bodyPr/>
          <a:lstStyle/>
          <a:p>
            <a:pPr algn="ctr" rtl="1"/>
            <a:r>
              <a:rPr lang="fa-IR" b="1" dirty="0" smtClean="0"/>
              <a:t>کلی ذاتی </a:t>
            </a:r>
            <a:endParaRPr lang="en-US" b="1" dirty="0"/>
          </a:p>
        </p:txBody>
      </p:sp>
      <p:sp>
        <p:nvSpPr>
          <p:cNvPr id="5" name="نگهدارنده مکان شماره اسلاید 4"/>
          <p:cNvSpPr>
            <a:spLocks noGrp="1"/>
          </p:cNvSpPr>
          <p:nvPr>
            <p:ph type="sldNum" sz="quarter" idx="12"/>
          </p:nvPr>
        </p:nvSpPr>
        <p:spPr/>
        <p:txBody>
          <a:bodyPr/>
          <a:lstStyle/>
          <a:p>
            <a:r>
              <a:rPr lang="fa-IR" dirty="0" smtClean="0"/>
              <a:t>40</a:t>
            </a:r>
            <a:endParaRPr lang="en-US" dirty="0"/>
          </a:p>
        </p:txBody>
      </p:sp>
      <p:sp>
        <p:nvSpPr>
          <p:cNvPr id="6" name="کادر متن 5"/>
          <p:cNvSpPr txBox="1"/>
          <p:nvPr/>
        </p:nvSpPr>
        <p:spPr>
          <a:xfrm>
            <a:off x="587152" y="1484784"/>
            <a:ext cx="7490048" cy="4724370"/>
          </a:xfrm>
          <a:prstGeom prst="rect">
            <a:avLst/>
          </a:prstGeom>
          <a:noFill/>
        </p:spPr>
        <p:txBody>
          <a:bodyPr wrap="square" rtlCol="0">
            <a:spAutoFit/>
          </a:bodyPr>
          <a:lstStyle/>
          <a:p>
            <a:pPr algn="just" rtl="1"/>
            <a:r>
              <a:rPr lang="fa-IR" sz="4300" b="1" dirty="0" smtClean="0"/>
              <a:t>صفتی که جزو ذات یک موجود باشد و هرگز از آن جدا نشود ، کلی ذاتی نامیده می شود.</a:t>
            </a:r>
          </a:p>
          <a:p>
            <a:pPr algn="just" rtl="1"/>
            <a:endParaRPr lang="fa-IR" sz="4300" b="1" dirty="0"/>
          </a:p>
          <a:p>
            <a:pPr algn="just" rtl="1"/>
            <a:r>
              <a:rPr lang="fa-IR" sz="4300" b="1" dirty="0" smtClean="0"/>
              <a:t>مثال :</a:t>
            </a:r>
          </a:p>
          <a:p>
            <a:pPr algn="just" rtl="1"/>
            <a:r>
              <a:rPr lang="fa-IR" sz="4300" b="1" dirty="0" smtClean="0"/>
              <a:t>جسم و تفکر  برای انسان </a:t>
            </a:r>
          </a:p>
          <a:p>
            <a:pPr algn="just" rtl="1"/>
            <a:r>
              <a:rPr lang="fa-IR" sz="4300" b="1" dirty="0" smtClean="0"/>
              <a:t>بـُعد ( طول و عرض و عمق ) برای جسم </a:t>
            </a:r>
            <a:endParaRPr lang="en-US" sz="4300" b="1" dirty="0"/>
          </a:p>
        </p:txBody>
      </p:sp>
    </p:spTree>
    <p:extLst>
      <p:ext uri="{BB962C8B-B14F-4D97-AF65-F5344CB8AC3E}">
        <p14:creationId xmlns:p14="http://schemas.microsoft.com/office/powerpoint/2010/main" val="281411774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0648"/>
            <a:ext cx="7620000" cy="1143000"/>
          </a:xfrm>
        </p:spPr>
        <p:txBody>
          <a:bodyPr/>
          <a:lstStyle/>
          <a:p>
            <a:pPr algn="ctr" rtl="1"/>
            <a:r>
              <a:rPr lang="fa-IR" b="1" dirty="0" smtClean="0">
                <a:solidFill>
                  <a:schemeClr val="accent3">
                    <a:lumMod val="50000"/>
                  </a:schemeClr>
                </a:solidFill>
              </a:rPr>
              <a:t>کلی عرضی </a:t>
            </a:r>
            <a:endParaRPr lang="en-US" b="1" dirty="0">
              <a:solidFill>
                <a:schemeClr val="accent3">
                  <a:lumMod val="50000"/>
                </a:schemeClr>
              </a:solidFill>
            </a:endParaRPr>
          </a:p>
        </p:txBody>
      </p:sp>
      <p:sp>
        <p:nvSpPr>
          <p:cNvPr id="5" name="نگهدارنده مکان شماره اسلاید 4"/>
          <p:cNvSpPr>
            <a:spLocks noGrp="1"/>
          </p:cNvSpPr>
          <p:nvPr>
            <p:ph type="sldNum" sz="quarter" idx="12"/>
          </p:nvPr>
        </p:nvSpPr>
        <p:spPr/>
        <p:txBody>
          <a:bodyPr/>
          <a:lstStyle/>
          <a:p>
            <a:r>
              <a:rPr lang="fa-IR" dirty="0" smtClean="0"/>
              <a:t>41</a:t>
            </a:r>
            <a:endParaRPr lang="en-US" dirty="0"/>
          </a:p>
        </p:txBody>
      </p:sp>
      <p:sp>
        <p:nvSpPr>
          <p:cNvPr id="6" name="کادر متن 5"/>
          <p:cNvSpPr txBox="1"/>
          <p:nvPr/>
        </p:nvSpPr>
        <p:spPr>
          <a:xfrm>
            <a:off x="587152" y="1484784"/>
            <a:ext cx="7490048" cy="4062651"/>
          </a:xfrm>
          <a:prstGeom prst="rect">
            <a:avLst/>
          </a:prstGeom>
          <a:noFill/>
        </p:spPr>
        <p:txBody>
          <a:bodyPr wrap="square" rtlCol="0">
            <a:spAutoFit/>
          </a:bodyPr>
          <a:lstStyle/>
          <a:p>
            <a:pPr algn="just" rtl="1"/>
            <a:r>
              <a:rPr lang="fa-IR" sz="4300" b="1" dirty="0" smtClean="0"/>
              <a:t>صفتی که جزو ذاتی یک جسم نباشد و جدایی از آن موجود امکان پذیر باشد.</a:t>
            </a:r>
          </a:p>
          <a:p>
            <a:pPr algn="just" rtl="1"/>
            <a:endParaRPr lang="fa-IR" sz="4300" b="1" dirty="0"/>
          </a:p>
          <a:p>
            <a:pPr algn="just" rtl="1"/>
            <a:r>
              <a:rPr lang="fa-IR" sz="4300" b="1" dirty="0" smtClean="0"/>
              <a:t>مثال :</a:t>
            </a:r>
          </a:p>
          <a:p>
            <a:pPr algn="just" rtl="1"/>
            <a:r>
              <a:rPr lang="fa-IR" sz="4300" b="1" dirty="0" smtClean="0"/>
              <a:t>خنده ، بیماری برای انسان </a:t>
            </a:r>
          </a:p>
          <a:p>
            <a:pPr algn="just" rtl="1"/>
            <a:r>
              <a:rPr lang="fa-IR" sz="4300" b="1" dirty="0" smtClean="0"/>
              <a:t>رنگ  برای جسم </a:t>
            </a:r>
            <a:endParaRPr lang="en-US" sz="4300" b="1" dirty="0"/>
          </a:p>
        </p:txBody>
      </p:sp>
    </p:spTree>
    <p:extLst>
      <p:ext uri="{BB962C8B-B14F-4D97-AF65-F5344CB8AC3E}">
        <p14:creationId xmlns:p14="http://schemas.microsoft.com/office/powerpoint/2010/main" val="14482703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7620000" cy="2074242"/>
          </a:xfrm>
        </p:spPr>
        <p:txBody>
          <a:bodyPr>
            <a:normAutofit/>
          </a:bodyPr>
          <a:lstStyle/>
          <a:p>
            <a:pPr algn="ctr" rtl="1"/>
            <a:r>
              <a:rPr lang="fa-IR" sz="9600" dirty="0" smtClean="0">
                <a:solidFill>
                  <a:schemeClr val="accent3">
                    <a:lumMod val="50000"/>
                  </a:schemeClr>
                </a:solidFill>
              </a:rPr>
              <a:t>منطق و اقسام آن </a:t>
            </a:r>
            <a:endParaRPr lang="en-US" sz="9600" dirty="0">
              <a:solidFill>
                <a:schemeClr val="accent3">
                  <a:lumMod val="50000"/>
                </a:schemeClr>
              </a:solidFill>
            </a:endParaRPr>
          </a:p>
        </p:txBody>
      </p:sp>
      <p:sp>
        <p:nvSpPr>
          <p:cNvPr id="6" name="Slide Number Placeholder 5"/>
          <p:cNvSpPr>
            <a:spLocks noGrp="1"/>
          </p:cNvSpPr>
          <p:nvPr>
            <p:ph type="sldNum" sz="quarter" idx="12"/>
          </p:nvPr>
        </p:nvSpPr>
        <p:spPr/>
        <p:txBody>
          <a:bodyPr/>
          <a:lstStyle/>
          <a:p>
            <a:r>
              <a:rPr lang="fa-IR" dirty="0" smtClean="0"/>
              <a:t>6</a:t>
            </a:r>
            <a:endParaRPr lang="en-US" dirty="0"/>
          </a:p>
        </p:txBody>
      </p:sp>
      <p:sp>
        <p:nvSpPr>
          <p:cNvPr id="8" name="TextBox 7"/>
          <p:cNvSpPr txBox="1"/>
          <p:nvPr/>
        </p:nvSpPr>
        <p:spPr>
          <a:xfrm>
            <a:off x="457200" y="2527253"/>
            <a:ext cx="7620000" cy="3477875"/>
          </a:xfrm>
          <a:prstGeom prst="rect">
            <a:avLst/>
          </a:prstGeom>
          <a:noFill/>
        </p:spPr>
        <p:txBody>
          <a:bodyPr wrap="square" rtlCol="0">
            <a:spAutoFit/>
          </a:bodyPr>
          <a:lstStyle/>
          <a:p>
            <a:pPr algn="just" rtl="1"/>
            <a:r>
              <a:rPr lang="fa-IR" sz="4400" b="1" dirty="0" smtClean="0"/>
              <a:t>انسانها با فکر کردن قوانین منطقی را بکار می برند بنابراین کاربرد منطق از زمانیکه بشر پا به عرصه زمین گذاشت وجود داشته است ولی منطق بصورت مدون حاصل دوران فلسفه یونانی است </a:t>
            </a:r>
            <a:endParaRPr lang="en-US" sz="4400" b="1" dirty="0"/>
          </a:p>
        </p:txBody>
      </p:sp>
    </p:spTree>
    <p:extLst>
      <p:ext uri="{BB962C8B-B14F-4D97-AF65-F5344CB8AC3E}">
        <p14:creationId xmlns:p14="http://schemas.microsoft.com/office/powerpoint/2010/main" val="17721725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42</a:t>
            </a:r>
            <a:endParaRPr lang="en-US" dirty="0"/>
          </a:p>
        </p:txBody>
      </p:sp>
      <p:sp>
        <p:nvSpPr>
          <p:cNvPr id="6" name="کادر متن 5"/>
          <p:cNvSpPr txBox="1"/>
          <p:nvPr/>
        </p:nvSpPr>
        <p:spPr>
          <a:xfrm>
            <a:off x="395536" y="118943"/>
            <a:ext cx="7490048" cy="5632311"/>
          </a:xfrm>
          <a:prstGeom prst="rect">
            <a:avLst/>
          </a:prstGeom>
          <a:noFill/>
        </p:spPr>
        <p:txBody>
          <a:bodyPr wrap="square" rtlCol="0">
            <a:spAutoFit/>
          </a:bodyPr>
          <a:lstStyle/>
          <a:p>
            <a:pPr algn="just" rtl="1"/>
            <a:r>
              <a:rPr lang="fa-IR" sz="4000" b="1" dirty="0"/>
              <a:t>کلیات خمس ( اقسام کلی ) </a:t>
            </a:r>
            <a:r>
              <a:rPr lang="fa-IR" sz="4000" b="1" dirty="0" smtClean="0"/>
              <a:t>:</a:t>
            </a:r>
          </a:p>
          <a:p>
            <a:pPr algn="just" rtl="1"/>
            <a:endParaRPr lang="fa-IR" sz="4000" b="1" dirty="0" smtClean="0"/>
          </a:p>
          <a:p>
            <a:pPr algn="just" rtl="1"/>
            <a:endParaRPr lang="fa-IR" sz="4000" b="1" dirty="0" smtClean="0"/>
          </a:p>
          <a:p>
            <a:pPr algn="just" rtl="1"/>
            <a:endParaRPr lang="fa-IR" sz="4000" b="1" dirty="0"/>
          </a:p>
          <a:p>
            <a:pPr algn="just" rtl="1"/>
            <a:endParaRPr lang="fa-IR" sz="4000" b="1" dirty="0" smtClean="0"/>
          </a:p>
          <a:p>
            <a:pPr algn="just" rtl="1"/>
            <a:endParaRPr lang="fa-IR" sz="4000" b="1" dirty="0"/>
          </a:p>
          <a:p>
            <a:pPr algn="just" rtl="1"/>
            <a:endParaRPr lang="fa-IR" sz="4000" b="1" dirty="0"/>
          </a:p>
          <a:p>
            <a:pPr algn="just" rtl="1"/>
            <a:endParaRPr lang="fa-IR" sz="4000" b="1" dirty="0" smtClean="0"/>
          </a:p>
          <a:p>
            <a:pPr algn="r" rtl="1"/>
            <a:r>
              <a:rPr lang="fa-IR" sz="4000" b="1" spc="-100" dirty="0" smtClean="0">
                <a:solidFill>
                  <a:schemeClr val="tx2"/>
                </a:solidFill>
                <a:latin typeface="+mj-lt"/>
                <a:ea typeface="+mj-ea"/>
                <a:cs typeface="+mj-cs"/>
              </a:rPr>
              <a:t> </a:t>
            </a:r>
            <a:r>
              <a:rPr lang="fa-IR" sz="4000" b="1" dirty="0" smtClean="0"/>
              <a:t> </a:t>
            </a:r>
            <a:endParaRPr lang="en-US" sz="4000" b="1" dirty="0"/>
          </a:p>
        </p:txBody>
      </p:sp>
      <p:graphicFrame>
        <p:nvGraphicFramePr>
          <p:cNvPr id="10" name="نمودار 9"/>
          <p:cNvGraphicFramePr/>
          <p:nvPr>
            <p:extLst>
              <p:ext uri="{D42A27DB-BD31-4B8C-83A1-F6EECF244321}">
                <p14:modId xmlns:p14="http://schemas.microsoft.com/office/powerpoint/2010/main" val="3509030898"/>
              </p:ext>
            </p:extLst>
          </p:nvPr>
        </p:nvGraphicFramePr>
        <p:xfrm>
          <a:off x="323528" y="548680"/>
          <a:ext cx="7704856" cy="59766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238399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43</a:t>
            </a:r>
            <a:endParaRPr lang="en-US" dirty="0"/>
          </a:p>
        </p:txBody>
      </p:sp>
      <p:sp>
        <p:nvSpPr>
          <p:cNvPr id="6" name="کادر متن 5"/>
          <p:cNvSpPr txBox="1"/>
          <p:nvPr/>
        </p:nvSpPr>
        <p:spPr>
          <a:xfrm>
            <a:off x="899592" y="1268760"/>
            <a:ext cx="6696744" cy="4247317"/>
          </a:xfrm>
          <a:prstGeom prst="rect">
            <a:avLst/>
          </a:prstGeom>
          <a:noFill/>
        </p:spPr>
        <p:txBody>
          <a:bodyPr wrap="square" rtlCol="0">
            <a:spAutoFit/>
          </a:bodyPr>
          <a:lstStyle/>
          <a:p>
            <a:pPr algn="just" rtl="1"/>
            <a:r>
              <a:rPr lang="fa-IR" sz="5400" b="1" dirty="0" smtClean="0"/>
              <a:t>این پنج کلی را در منطق کلیات خمس یا کلیات پنجگانه یا مفردات پنجگانه می نامند.</a:t>
            </a:r>
          </a:p>
          <a:p>
            <a:pPr algn="just" rtl="1"/>
            <a:endParaRPr lang="fa-IR" sz="5400" b="1" dirty="0"/>
          </a:p>
          <a:p>
            <a:pPr algn="r" rtl="1"/>
            <a:endParaRPr lang="en-US" sz="5400" b="1" dirty="0"/>
          </a:p>
        </p:txBody>
      </p:sp>
    </p:spTree>
    <p:extLst>
      <p:ext uri="{BB962C8B-B14F-4D97-AF65-F5344CB8AC3E}">
        <p14:creationId xmlns:p14="http://schemas.microsoft.com/office/powerpoint/2010/main" val="30648887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b="1" dirty="0" smtClean="0">
                <a:solidFill>
                  <a:schemeClr val="accent3">
                    <a:lumMod val="50000"/>
                  </a:schemeClr>
                </a:solidFill>
              </a:rPr>
              <a:t>Species</a:t>
            </a:r>
            <a:r>
              <a:rPr lang="fa-IR" b="1" dirty="0" smtClean="0">
                <a:solidFill>
                  <a:schemeClr val="accent3">
                    <a:lumMod val="50000"/>
                  </a:schemeClr>
                </a:solidFill>
              </a:rPr>
              <a:t>نوع     </a:t>
            </a:r>
            <a:endParaRPr lang="en-US" b="1" dirty="0">
              <a:solidFill>
                <a:schemeClr val="accent3">
                  <a:lumMod val="50000"/>
                </a:schemeClr>
              </a:solidFill>
            </a:endParaRPr>
          </a:p>
        </p:txBody>
      </p:sp>
      <p:sp>
        <p:nvSpPr>
          <p:cNvPr id="5" name="نگهدارنده مکان شماره اسلاید 4"/>
          <p:cNvSpPr>
            <a:spLocks noGrp="1"/>
          </p:cNvSpPr>
          <p:nvPr>
            <p:ph type="sldNum" sz="quarter" idx="12"/>
          </p:nvPr>
        </p:nvSpPr>
        <p:spPr/>
        <p:txBody>
          <a:bodyPr/>
          <a:lstStyle/>
          <a:p>
            <a:r>
              <a:rPr lang="fa-IR" dirty="0" smtClean="0"/>
              <a:t>44</a:t>
            </a:r>
            <a:endParaRPr lang="en-US" dirty="0"/>
          </a:p>
        </p:txBody>
      </p:sp>
      <p:sp>
        <p:nvSpPr>
          <p:cNvPr id="7" name="کادر متن 6"/>
          <p:cNvSpPr txBox="1"/>
          <p:nvPr/>
        </p:nvSpPr>
        <p:spPr>
          <a:xfrm>
            <a:off x="457200" y="1556792"/>
            <a:ext cx="7374396" cy="3970318"/>
          </a:xfrm>
          <a:prstGeom prst="rect">
            <a:avLst/>
          </a:prstGeom>
          <a:noFill/>
        </p:spPr>
        <p:txBody>
          <a:bodyPr wrap="square" rtlCol="0">
            <a:spAutoFit/>
          </a:bodyPr>
          <a:lstStyle/>
          <a:p>
            <a:pPr algn="r" rtl="1"/>
            <a:r>
              <a:rPr lang="fa-IR" sz="3600" b="1" dirty="0" smtClean="0"/>
              <a:t>هر گاه کلی ذاتی بر افرادی دلالت کند که در حقیقت هستی </a:t>
            </a:r>
            <a:r>
              <a:rPr lang="fa-IR" sz="3600" b="1" dirty="0" err="1" smtClean="0"/>
              <a:t>متفق</a:t>
            </a:r>
            <a:r>
              <a:rPr lang="fa-IR" sz="3600" b="1" dirty="0" smtClean="0"/>
              <a:t> </a:t>
            </a:r>
            <a:r>
              <a:rPr lang="fa-IR" sz="3600" b="1" dirty="0" err="1" smtClean="0"/>
              <a:t>اند</a:t>
            </a:r>
            <a:r>
              <a:rPr lang="fa-IR" sz="3600" b="1" dirty="0" smtClean="0"/>
              <a:t> آن را نوع می نامند .</a:t>
            </a:r>
          </a:p>
          <a:p>
            <a:pPr algn="r" rtl="1"/>
            <a:endParaRPr lang="fa-IR" sz="3600" b="1" dirty="0"/>
          </a:p>
          <a:p>
            <a:pPr algn="r" rtl="1"/>
            <a:r>
              <a:rPr lang="fa-IR" sz="3600" b="1" dirty="0" smtClean="0"/>
              <a:t>مثال : انسان که افراد زیادی مانند حسن و احمد و سمیه و ... را در بر می گیرد .</a:t>
            </a:r>
          </a:p>
          <a:p>
            <a:pPr algn="r" rtl="1"/>
            <a:endParaRPr lang="fa-IR" sz="3600" b="1" dirty="0" smtClean="0"/>
          </a:p>
          <a:p>
            <a:pPr algn="r" rtl="1"/>
            <a:r>
              <a:rPr lang="fa-IR" sz="3600" b="1" dirty="0" smtClean="0"/>
              <a:t>که در حقیقت و ذات یکسان هستند .</a:t>
            </a:r>
            <a:endParaRPr lang="en-US" sz="3600" b="1" dirty="0"/>
          </a:p>
        </p:txBody>
      </p:sp>
    </p:spTree>
    <p:extLst>
      <p:ext uri="{BB962C8B-B14F-4D97-AF65-F5344CB8AC3E}">
        <p14:creationId xmlns:p14="http://schemas.microsoft.com/office/powerpoint/2010/main" val="124767000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9776"/>
            <a:ext cx="7620000" cy="1143000"/>
          </a:xfrm>
        </p:spPr>
        <p:txBody>
          <a:bodyPr/>
          <a:lstStyle/>
          <a:p>
            <a:pPr algn="ctr"/>
            <a:r>
              <a:rPr lang="en-US" b="1" dirty="0" smtClean="0">
                <a:solidFill>
                  <a:schemeClr val="accent3">
                    <a:lumMod val="50000"/>
                  </a:schemeClr>
                </a:solidFill>
              </a:rPr>
              <a:t> Genus      </a:t>
            </a:r>
            <a:r>
              <a:rPr lang="fa-IR" b="1" dirty="0" smtClean="0">
                <a:solidFill>
                  <a:schemeClr val="accent3">
                    <a:lumMod val="50000"/>
                  </a:schemeClr>
                </a:solidFill>
              </a:rPr>
              <a:t>جنس</a:t>
            </a:r>
            <a:r>
              <a:rPr lang="en-US" b="1" dirty="0" smtClean="0">
                <a:solidFill>
                  <a:schemeClr val="accent3">
                    <a:lumMod val="50000"/>
                  </a:schemeClr>
                </a:solidFill>
              </a:rPr>
              <a:t>  </a:t>
            </a:r>
            <a:endParaRPr lang="en-US" b="1" dirty="0">
              <a:solidFill>
                <a:schemeClr val="accent3">
                  <a:lumMod val="50000"/>
                </a:schemeClr>
              </a:solidFill>
            </a:endParaRPr>
          </a:p>
        </p:txBody>
      </p:sp>
      <p:sp>
        <p:nvSpPr>
          <p:cNvPr id="5" name="نگهدارنده مکان شماره اسلاید 4"/>
          <p:cNvSpPr>
            <a:spLocks noGrp="1"/>
          </p:cNvSpPr>
          <p:nvPr>
            <p:ph type="sldNum" sz="quarter" idx="12"/>
          </p:nvPr>
        </p:nvSpPr>
        <p:spPr/>
        <p:txBody>
          <a:bodyPr/>
          <a:lstStyle/>
          <a:p>
            <a:r>
              <a:rPr lang="fa-IR" dirty="0" smtClean="0"/>
              <a:t>45</a:t>
            </a:r>
            <a:endParaRPr lang="en-US" dirty="0"/>
          </a:p>
        </p:txBody>
      </p:sp>
      <p:sp>
        <p:nvSpPr>
          <p:cNvPr id="7" name="کادر متن 6"/>
          <p:cNvSpPr txBox="1"/>
          <p:nvPr/>
        </p:nvSpPr>
        <p:spPr>
          <a:xfrm>
            <a:off x="457200" y="1762938"/>
            <a:ext cx="7620000" cy="3970318"/>
          </a:xfrm>
          <a:prstGeom prst="rect">
            <a:avLst/>
          </a:prstGeom>
          <a:noFill/>
        </p:spPr>
        <p:txBody>
          <a:bodyPr wrap="square" rtlCol="0">
            <a:spAutoFit/>
          </a:bodyPr>
          <a:lstStyle/>
          <a:p>
            <a:pPr algn="r" rtl="1"/>
            <a:r>
              <a:rPr lang="fa-IR" sz="3600" b="1" dirty="0" smtClean="0"/>
              <a:t>اگر دامنه کلی ذاتی چنان گسترده باشد که چندین نوع مختلف را در بر بگیرد آن را جنس می نامند که چند نوع مختلف </a:t>
            </a:r>
            <a:r>
              <a:rPr lang="fa-IR" sz="3600" b="1" dirty="0" err="1" smtClean="0"/>
              <a:t>الحقیقه</a:t>
            </a:r>
            <a:r>
              <a:rPr lang="fa-IR" sz="3600" b="1" dirty="0" smtClean="0"/>
              <a:t> را شامل می شود</a:t>
            </a:r>
          </a:p>
          <a:p>
            <a:pPr algn="r" rtl="1"/>
            <a:endParaRPr lang="fa-IR" sz="3600" b="1" dirty="0"/>
          </a:p>
          <a:p>
            <a:pPr algn="r" rtl="1"/>
            <a:r>
              <a:rPr lang="fa-IR" sz="3600" b="1" dirty="0" smtClean="0"/>
              <a:t>مثال : حیوان که شامل انواع زیادی مانند گربه و اسب و خوک و ماهی و ... را در بر می گیرد .</a:t>
            </a:r>
          </a:p>
          <a:p>
            <a:pPr algn="r" rtl="1"/>
            <a:endParaRPr lang="fa-IR" sz="3600" b="1" dirty="0" smtClean="0"/>
          </a:p>
        </p:txBody>
      </p:sp>
    </p:spTree>
    <p:extLst>
      <p:ext uri="{BB962C8B-B14F-4D97-AF65-F5344CB8AC3E}">
        <p14:creationId xmlns:p14="http://schemas.microsoft.com/office/powerpoint/2010/main" val="68139114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46</a:t>
            </a:r>
            <a:endParaRPr lang="en-US" dirty="0"/>
          </a:p>
        </p:txBody>
      </p:sp>
      <p:sp>
        <p:nvSpPr>
          <p:cNvPr id="7" name="کادر متن 6"/>
          <p:cNvSpPr txBox="1"/>
          <p:nvPr/>
        </p:nvSpPr>
        <p:spPr>
          <a:xfrm>
            <a:off x="611560" y="1967349"/>
            <a:ext cx="7139136" cy="3477875"/>
          </a:xfrm>
          <a:prstGeom prst="rect">
            <a:avLst/>
          </a:prstGeom>
          <a:noFill/>
        </p:spPr>
        <p:txBody>
          <a:bodyPr wrap="square" rtlCol="0">
            <a:spAutoFit/>
          </a:bodyPr>
          <a:lstStyle/>
          <a:p>
            <a:pPr algn="r" rtl="1"/>
            <a:r>
              <a:rPr lang="fa-IR" sz="3600" b="1" dirty="0" smtClean="0"/>
              <a:t>به غیر از حیوان جنس های کلی تری هم وجود دارند. </a:t>
            </a:r>
          </a:p>
          <a:p>
            <a:pPr algn="r" rtl="1"/>
            <a:endParaRPr lang="fa-IR" sz="3600" b="1" dirty="0"/>
          </a:p>
          <a:p>
            <a:pPr algn="r" rtl="1"/>
            <a:r>
              <a:rPr lang="fa-IR" sz="3600" b="1" dirty="0" smtClean="0"/>
              <a:t>مانند : </a:t>
            </a:r>
            <a:r>
              <a:rPr lang="fa-IR" sz="3600" b="1" dirty="0"/>
              <a:t>جسم </a:t>
            </a:r>
            <a:r>
              <a:rPr lang="fa-IR" sz="3600" b="1" dirty="0" err="1"/>
              <a:t>نمّو</a:t>
            </a:r>
            <a:r>
              <a:rPr lang="fa-IR" sz="3600" b="1" dirty="0"/>
              <a:t> کننده </a:t>
            </a:r>
            <a:r>
              <a:rPr lang="fa-IR" sz="3600" b="1" dirty="0" smtClean="0"/>
              <a:t> و جسم </a:t>
            </a:r>
            <a:r>
              <a:rPr lang="fa-IR" sz="3600" b="1" dirty="0" err="1" smtClean="0"/>
              <a:t>مطلق</a:t>
            </a:r>
            <a:r>
              <a:rPr lang="fa-IR" sz="3600" b="1" dirty="0" smtClean="0"/>
              <a:t> و  جوهر</a:t>
            </a:r>
          </a:p>
          <a:p>
            <a:pPr algn="r" rtl="1"/>
            <a:endParaRPr lang="fa-IR" sz="3600" b="1" dirty="0"/>
          </a:p>
          <a:p>
            <a:pPr algn="r" rtl="1"/>
            <a:endParaRPr lang="fa-IR" sz="3600" b="1" dirty="0" smtClean="0"/>
          </a:p>
        </p:txBody>
      </p:sp>
      <p:sp>
        <p:nvSpPr>
          <p:cNvPr id="8" name="کادر متن 7"/>
          <p:cNvSpPr txBox="1"/>
          <p:nvPr/>
        </p:nvSpPr>
        <p:spPr>
          <a:xfrm>
            <a:off x="588200" y="609600"/>
            <a:ext cx="7128792" cy="646331"/>
          </a:xfrm>
          <a:prstGeom prst="rect">
            <a:avLst/>
          </a:prstGeom>
          <a:noFill/>
        </p:spPr>
        <p:txBody>
          <a:bodyPr wrap="square" rtlCol="0">
            <a:spAutoFit/>
          </a:bodyPr>
          <a:lstStyle>
            <a:defPPr>
              <a:defRPr lang="en-US"/>
            </a:defPPr>
            <a:lvl1pPr algn="r" rtl="1">
              <a:defRPr sz="3600" b="1"/>
            </a:lvl1pPr>
          </a:lstStyle>
          <a:p>
            <a:pPr algn="ctr"/>
            <a:r>
              <a:rPr lang="fa-IR" dirty="0">
                <a:solidFill>
                  <a:schemeClr val="accent3">
                    <a:lumMod val="50000"/>
                  </a:schemeClr>
                </a:solidFill>
              </a:rPr>
              <a:t>اقسام جنس</a:t>
            </a:r>
            <a:endParaRPr lang="en-US" dirty="0">
              <a:solidFill>
                <a:schemeClr val="accent3">
                  <a:lumMod val="50000"/>
                </a:schemeClr>
              </a:solidFill>
            </a:endParaRPr>
          </a:p>
        </p:txBody>
      </p:sp>
    </p:spTree>
    <p:extLst>
      <p:ext uri="{BB962C8B-B14F-4D97-AF65-F5344CB8AC3E}">
        <p14:creationId xmlns:p14="http://schemas.microsoft.com/office/powerpoint/2010/main" val="92287313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47</a:t>
            </a:r>
            <a:endParaRPr lang="en-US" dirty="0"/>
          </a:p>
        </p:txBody>
      </p:sp>
      <p:sp>
        <p:nvSpPr>
          <p:cNvPr id="6" name="کادر متن 5"/>
          <p:cNvSpPr txBox="1"/>
          <p:nvPr/>
        </p:nvSpPr>
        <p:spPr>
          <a:xfrm>
            <a:off x="899592" y="260648"/>
            <a:ext cx="6696744" cy="6247864"/>
          </a:xfrm>
          <a:prstGeom prst="rect">
            <a:avLst/>
          </a:prstGeom>
          <a:noFill/>
        </p:spPr>
        <p:txBody>
          <a:bodyPr wrap="square" rtlCol="0">
            <a:spAutoFit/>
          </a:bodyPr>
          <a:lstStyle/>
          <a:p>
            <a:pPr algn="just" rtl="1"/>
            <a:r>
              <a:rPr lang="fa-IR" sz="4000" b="1" dirty="0" smtClean="0"/>
              <a:t>جسم </a:t>
            </a:r>
            <a:r>
              <a:rPr lang="fa-IR" sz="4000" b="1" dirty="0" err="1" smtClean="0"/>
              <a:t>نمّو</a:t>
            </a:r>
            <a:r>
              <a:rPr lang="fa-IR" sz="4000" b="1" dirty="0" smtClean="0"/>
              <a:t> کننده : اجسامی که دارای رشد هستند .</a:t>
            </a:r>
          </a:p>
          <a:p>
            <a:pPr algn="just" rtl="1"/>
            <a:r>
              <a:rPr lang="fa-IR" sz="4000" b="1" dirty="0" smtClean="0"/>
              <a:t>مثال : انسان – حیوان - گیاه</a:t>
            </a:r>
            <a:endParaRPr lang="fa-IR" sz="4000" b="1" dirty="0"/>
          </a:p>
          <a:p>
            <a:pPr algn="just" rtl="1"/>
            <a:endParaRPr lang="fa-IR" sz="4000" b="1" dirty="0" smtClean="0"/>
          </a:p>
          <a:p>
            <a:pPr algn="just" rtl="1"/>
            <a:r>
              <a:rPr lang="fa-IR" sz="4000" b="1" dirty="0" smtClean="0"/>
              <a:t>جسم </a:t>
            </a:r>
            <a:r>
              <a:rPr lang="fa-IR" sz="4000" b="1" dirty="0" err="1" smtClean="0"/>
              <a:t>مطلق</a:t>
            </a:r>
            <a:r>
              <a:rPr lang="fa-IR" sz="4000" b="1" dirty="0" smtClean="0"/>
              <a:t> : جنسی است که کلی تر از جسم </a:t>
            </a:r>
            <a:r>
              <a:rPr lang="fa-IR" sz="4000" b="1" dirty="0" err="1"/>
              <a:t>نمّو</a:t>
            </a:r>
            <a:r>
              <a:rPr lang="fa-IR" sz="4000" b="1" dirty="0"/>
              <a:t> </a:t>
            </a:r>
            <a:r>
              <a:rPr lang="fa-IR" sz="4000" b="1" dirty="0" smtClean="0"/>
              <a:t>کننده هست و شامل </a:t>
            </a:r>
            <a:r>
              <a:rPr lang="fa-IR" sz="4000" b="1" dirty="0" err="1" smtClean="0"/>
              <a:t>جمادات</a:t>
            </a:r>
            <a:r>
              <a:rPr lang="fa-IR" sz="4000" b="1" dirty="0" smtClean="0"/>
              <a:t> هم می شود. </a:t>
            </a:r>
          </a:p>
          <a:p>
            <a:pPr algn="just" rtl="1"/>
            <a:endParaRPr lang="fa-IR" sz="4000" b="1" dirty="0"/>
          </a:p>
          <a:p>
            <a:pPr algn="just" rtl="1"/>
            <a:r>
              <a:rPr lang="fa-IR" sz="4000" b="1" dirty="0" smtClean="0"/>
              <a:t>کلی تر از جسم </a:t>
            </a:r>
            <a:r>
              <a:rPr lang="fa-IR" sz="4000" b="1" dirty="0" err="1" smtClean="0"/>
              <a:t>مطلق</a:t>
            </a:r>
            <a:r>
              <a:rPr lang="fa-IR" sz="4000" b="1" dirty="0" smtClean="0"/>
              <a:t> جوهر است.</a:t>
            </a:r>
          </a:p>
          <a:p>
            <a:pPr algn="r" rtl="1"/>
            <a:r>
              <a:rPr lang="fa-IR" sz="4000" b="1" dirty="0" smtClean="0"/>
              <a:t> </a:t>
            </a:r>
            <a:endParaRPr lang="en-US" sz="4000" b="1" dirty="0"/>
          </a:p>
        </p:txBody>
      </p:sp>
    </p:spTree>
    <p:extLst>
      <p:ext uri="{BB962C8B-B14F-4D97-AF65-F5344CB8AC3E}">
        <p14:creationId xmlns:p14="http://schemas.microsoft.com/office/powerpoint/2010/main" val="152571746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48</a:t>
            </a:r>
            <a:endParaRPr lang="en-US" dirty="0"/>
          </a:p>
        </p:txBody>
      </p:sp>
      <p:sp>
        <p:nvSpPr>
          <p:cNvPr id="6" name="کادر متن 5"/>
          <p:cNvSpPr txBox="1"/>
          <p:nvPr/>
        </p:nvSpPr>
        <p:spPr>
          <a:xfrm>
            <a:off x="538336" y="440074"/>
            <a:ext cx="7490048" cy="6247864"/>
          </a:xfrm>
          <a:prstGeom prst="rect">
            <a:avLst/>
          </a:prstGeom>
          <a:noFill/>
        </p:spPr>
        <p:txBody>
          <a:bodyPr wrap="square" rtlCol="0">
            <a:spAutoFit/>
          </a:bodyPr>
          <a:lstStyle/>
          <a:p>
            <a:pPr algn="just" rtl="1"/>
            <a:r>
              <a:rPr lang="fa-IR" sz="4000" b="1" dirty="0" smtClean="0">
                <a:solidFill>
                  <a:schemeClr val="accent3">
                    <a:lumMod val="50000"/>
                  </a:schemeClr>
                </a:solidFill>
              </a:rPr>
              <a:t>جوهر ( گوهر ) </a:t>
            </a:r>
            <a:r>
              <a:rPr lang="fa-IR" sz="4000" b="1" dirty="0" smtClean="0"/>
              <a:t>: حقیقتی است قائم به ذات و هستی آن وابسته به موجود دیگری نیست </a:t>
            </a:r>
          </a:p>
          <a:p>
            <a:pPr algn="just" rtl="1"/>
            <a:r>
              <a:rPr lang="fa-IR" sz="4000" b="1" dirty="0" smtClean="0"/>
              <a:t>مثال : انسان - روح - گیاه </a:t>
            </a:r>
            <a:endParaRPr lang="fa-IR" sz="4000" b="1" dirty="0"/>
          </a:p>
          <a:p>
            <a:pPr algn="just" rtl="1"/>
            <a:endParaRPr lang="fa-IR" sz="4000" b="1" dirty="0" smtClean="0"/>
          </a:p>
          <a:p>
            <a:pPr algn="just" rtl="1"/>
            <a:r>
              <a:rPr lang="fa-IR" sz="4000" b="1" dirty="0" smtClean="0"/>
              <a:t>در مقابل آن </a:t>
            </a:r>
            <a:r>
              <a:rPr lang="fa-IR" sz="4000" b="1" dirty="0" smtClean="0">
                <a:solidFill>
                  <a:schemeClr val="accent3">
                    <a:lumMod val="50000"/>
                  </a:schemeClr>
                </a:solidFill>
              </a:rPr>
              <a:t>عرض</a:t>
            </a:r>
            <a:r>
              <a:rPr lang="fa-IR" sz="4000" b="1" dirty="0" smtClean="0"/>
              <a:t> است که </a:t>
            </a:r>
            <a:r>
              <a:rPr lang="fa-IR" sz="4000" b="1" dirty="0"/>
              <a:t>قائم به ذات </a:t>
            </a:r>
            <a:r>
              <a:rPr lang="fa-IR" sz="4000" b="1" dirty="0" smtClean="0"/>
              <a:t>نیست و </a:t>
            </a:r>
            <a:r>
              <a:rPr lang="fa-IR" sz="4000" b="1" dirty="0" err="1" smtClean="0"/>
              <a:t>وجودش</a:t>
            </a:r>
            <a:r>
              <a:rPr lang="fa-IR" sz="4000" b="1" dirty="0" smtClean="0"/>
              <a:t> وابسته به هستی موجود دیگری است </a:t>
            </a:r>
          </a:p>
          <a:p>
            <a:pPr algn="just" rtl="1"/>
            <a:endParaRPr lang="fa-IR" sz="4000" b="1" dirty="0" smtClean="0"/>
          </a:p>
          <a:p>
            <a:pPr algn="just" rtl="1"/>
            <a:r>
              <a:rPr lang="fa-IR" sz="4000" b="1" dirty="0" smtClean="0"/>
              <a:t>مثال : کمیت و کیفیت – بو – شکل و ... </a:t>
            </a:r>
          </a:p>
          <a:p>
            <a:pPr algn="r" rtl="1"/>
            <a:r>
              <a:rPr lang="fa-IR" sz="4000" b="1" dirty="0" smtClean="0"/>
              <a:t> </a:t>
            </a:r>
            <a:endParaRPr lang="en-US" sz="4000" b="1" dirty="0"/>
          </a:p>
        </p:txBody>
      </p:sp>
    </p:spTree>
    <p:extLst>
      <p:ext uri="{BB962C8B-B14F-4D97-AF65-F5344CB8AC3E}">
        <p14:creationId xmlns:p14="http://schemas.microsoft.com/office/powerpoint/2010/main" val="260372955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49</a:t>
            </a:r>
            <a:endParaRPr lang="en-US" dirty="0"/>
          </a:p>
        </p:txBody>
      </p:sp>
      <p:sp>
        <p:nvSpPr>
          <p:cNvPr id="6" name="کادر متن 5"/>
          <p:cNvSpPr txBox="1"/>
          <p:nvPr/>
        </p:nvSpPr>
        <p:spPr>
          <a:xfrm>
            <a:off x="538336" y="440074"/>
            <a:ext cx="7490048" cy="6247864"/>
          </a:xfrm>
          <a:prstGeom prst="rect">
            <a:avLst/>
          </a:prstGeom>
          <a:noFill/>
        </p:spPr>
        <p:txBody>
          <a:bodyPr wrap="square" rtlCol="0">
            <a:spAutoFit/>
          </a:bodyPr>
          <a:lstStyle/>
          <a:p>
            <a:pPr algn="just" rtl="1"/>
            <a:r>
              <a:rPr lang="fa-IR" sz="4000" b="1" dirty="0" smtClean="0"/>
              <a:t>عرض نه قسم است :</a:t>
            </a:r>
          </a:p>
          <a:p>
            <a:pPr algn="just" rtl="1"/>
            <a:r>
              <a:rPr lang="fa-IR" sz="4000" b="1" dirty="0" smtClean="0"/>
              <a:t>کم ( کمیّت : دو متر ، سه متر و ... )</a:t>
            </a:r>
          </a:p>
          <a:p>
            <a:pPr algn="just" rtl="1"/>
            <a:r>
              <a:rPr lang="fa-IR" sz="4000" b="1" dirty="0" smtClean="0"/>
              <a:t>کیف ( کیفیت : سفید ، دانا و ... )</a:t>
            </a:r>
          </a:p>
          <a:p>
            <a:pPr algn="just" rtl="1"/>
            <a:r>
              <a:rPr lang="fa-IR" sz="4000" b="1" dirty="0" smtClean="0"/>
              <a:t>وضع ( وضعیت : ایستاده ، نشسته و ... )</a:t>
            </a:r>
          </a:p>
          <a:p>
            <a:pPr algn="just" rtl="1"/>
            <a:r>
              <a:rPr lang="fa-IR" sz="4000" b="1" dirty="0" smtClean="0"/>
              <a:t>اَین ( مکان : در بازار ، در خیابان و ... )</a:t>
            </a:r>
          </a:p>
          <a:p>
            <a:pPr algn="just" rtl="1"/>
            <a:r>
              <a:rPr lang="fa-IR" sz="4000" b="1" dirty="0" smtClean="0"/>
              <a:t>مَتی ( زمان : دیروز ، امروز و ... ) </a:t>
            </a:r>
          </a:p>
          <a:p>
            <a:pPr algn="just" rtl="1"/>
            <a:r>
              <a:rPr lang="fa-IR" sz="4000" b="1" dirty="0" smtClean="0"/>
              <a:t>مِلک ( مالکیت :مسلح،کفش پوشیده و ... )</a:t>
            </a:r>
          </a:p>
          <a:p>
            <a:pPr algn="just" rtl="1"/>
            <a:r>
              <a:rPr lang="fa-IR" sz="4000" b="1" dirty="0" smtClean="0"/>
              <a:t>اضافه ( موقعیت : برادری ، بزرگتر و ... )</a:t>
            </a:r>
          </a:p>
          <a:p>
            <a:pPr algn="just" rtl="1"/>
            <a:r>
              <a:rPr lang="fa-IR" sz="4000" b="1" dirty="0" smtClean="0"/>
              <a:t>فعل ( انجام کار: می سوزد،می ریزد و ... )</a:t>
            </a:r>
          </a:p>
          <a:p>
            <a:pPr algn="just" rtl="1"/>
            <a:r>
              <a:rPr lang="fa-IR" sz="4000" b="1" dirty="0" smtClean="0"/>
              <a:t>انفعال ( سوخته می شود و ... )</a:t>
            </a:r>
          </a:p>
        </p:txBody>
      </p:sp>
    </p:spTree>
    <p:extLst>
      <p:ext uri="{BB962C8B-B14F-4D97-AF65-F5344CB8AC3E}">
        <p14:creationId xmlns:p14="http://schemas.microsoft.com/office/powerpoint/2010/main" val="100677006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50</a:t>
            </a:r>
            <a:endParaRPr lang="en-US" dirty="0"/>
          </a:p>
        </p:txBody>
      </p:sp>
      <p:sp>
        <p:nvSpPr>
          <p:cNvPr id="6" name="کادر متن 5"/>
          <p:cNvSpPr txBox="1"/>
          <p:nvPr/>
        </p:nvSpPr>
        <p:spPr>
          <a:xfrm>
            <a:off x="538336" y="440074"/>
            <a:ext cx="7490048" cy="800219"/>
          </a:xfrm>
          <a:prstGeom prst="rect">
            <a:avLst/>
          </a:prstGeom>
        </p:spPr>
        <p:txBody>
          <a:bodyPr vert="horz" lIns="91440" tIns="45720" rIns="91440" bIns="45720" rtlCol="0" anchor="ctr">
            <a:noAutofit/>
          </a:bodyPr>
          <a:lstStyle>
            <a:lvl1pPr algn="ctr">
              <a:spcBef>
                <a:spcPct val="0"/>
              </a:spcBef>
              <a:buNone/>
              <a:defRPr sz="4600" b="1" cap="none" spc="-100" baseline="0">
                <a:ln>
                  <a:noFill/>
                </a:ln>
                <a:solidFill>
                  <a:schemeClr val="tx2"/>
                </a:solidFill>
                <a:effectLst/>
                <a:latin typeface="+mj-lt"/>
                <a:ea typeface="+mj-ea"/>
                <a:cs typeface="+mj-cs"/>
              </a:defRPr>
            </a:lvl1pPr>
          </a:lstStyle>
          <a:p>
            <a:r>
              <a:rPr lang="fa-IR" dirty="0">
                <a:solidFill>
                  <a:schemeClr val="accent3">
                    <a:lumMod val="50000"/>
                  </a:schemeClr>
                </a:solidFill>
              </a:rPr>
              <a:t>مقولات دهگانه</a:t>
            </a:r>
          </a:p>
        </p:txBody>
      </p:sp>
      <p:sp>
        <p:nvSpPr>
          <p:cNvPr id="2" name="TextBox 1"/>
          <p:cNvSpPr txBox="1"/>
          <p:nvPr/>
        </p:nvSpPr>
        <p:spPr>
          <a:xfrm>
            <a:off x="755576" y="1700808"/>
            <a:ext cx="7272808" cy="3785652"/>
          </a:xfrm>
          <a:prstGeom prst="rect">
            <a:avLst/>
          </a:prstGeom>
          <a:noFill/>
        </p:spPr>
        <p:txBody>
          <a:bodyPr wrap="square" rtlCol="0">
            <a:spAutoFit/>
          </a:bodyPr>
          <a:lstStyle>
            <a:defPPr>
              <a:defRPr lang="en-US"/>
            </a:defPPr>
            <a:lvl1pPr algn="just" rtl="1">
              <a:defRPr sz="4000" b="1"/>
            </a:lvl1pPr>
          </a:lstStyle>
          <a:p>
            <a:r>
              <a:rPr lang="fa-IR" dirty="0"/>
              <a:t>یک قسم جوهر و نه قسم عرض را </a:t>
            </a:r>
            <a:r>
              <a:rPr lang="fa-IR" dirty="0">
                <a:solidFill>
                  <a:schemeClr val="accent6">
                    <a:lumMod val="75000"/>
                  </a:schemeClr>
                </a:solidFill>
              </a:rPr>
              <a:t>مقولات ده گانه </a:t>
            </a:r>
            <a:r>
              <a:rPr lang="fa-IR" dirty="0"/>
              <a:t>می گویند </a:t>
            </a:r>
            <a:r>
              <a:rPr lang="fa-IR" dirty="0" smtClean="0"/>
              <a:t>.</a:t>
            </a:r>
          </a:p>
          <a:p>
            <a:endParaRPr lang="fa-IR" dirty="0"/>
          </a:p>
          <a:p>
            <a:r>
              <a:rPr lang="fa-IR" dirty="0" smtClean="0"/>
              <a:t>منظور از مقولـه امـری است که انسـان می تواند در مورد آن تفکر کند و سخن بگوید و از آن تصوری داشته باشد .</a:t>
            </a:r>
            <a:endParaRPr lang="en-US" dirty="0"/>
          </a:p>
        </p:txBody>
      </p:sp>
    </p:spTree>
    <p:extLst>
      <p:ext uri="{BB962C8B-B14F-4D97-AF65-F5344CB8AC3E}">
        <p14:creationId xmlns:p14="http://schemas.microsoft.com/office/powerpoint/2010/main" val="378357856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51</a:t>
            </a:r>
            <a:endParaRPr lang="en-US" dirty="0"/>
          </a:p>
        </p:txBody>
      </p:sp>
      <p:sp>
        <p:nvSpPr>
          <p:cNvPr id="2" name="کادر متن 1"/>
          <p:cNvSpPr txBox="1"/>
          <p:nvPr/>
        </p:nvSpPr>
        <p:spPr>
          <a:xfrm>
            <a:off x="323528" y="460410"/>
            <a:ext cx="7776864" cy="1600438"/>
          </a:xfrm>
          <a:prstGeom prst="rect">
            <a:avLst/>
          </a:prstGeom>
          <a:noFill/>
        </p:spPr>
        <p:txBody>
          <a:bodyPr wrap="square" rtlCol="0">
            <a:spAutoFit/>
          </a:bodyPr>
          <a:lstStyle/>
          <a:p>
            <a:pPr algn="just" rtl="1"/>
            <a:r>
              <a:rPr lang="fa-IR" sz="4000" dirty="0" smtClean="0"/>
              <a:t>بنابراین </a:t>
            </a:r>
            <a:r>
              <a:rPr lang="fa-IR" sz="4000" dirty="0"/>
              <a:t>ج</a:t>
            </a:r>
            <a:r>
              <a:rPr lang="fa-IR" sz="4000" dirty="0" smtClean="0"/>
              <a:t>نس ها به ترتیب کلیت عبارتند از :</a:t>
            </a:r>
          </a:p>
          <a:p>
            <a:pPr algn="just" rtl="1"/>
            <a:endParaRPr lang="fa-IR" sz="4000" dirty="0"/>
          </a:p>
          <a:p>
            <a:pPr marL="285750" indent="-285750" algn="just" rtl="1">
              <a:buFont typeface="Courier New" panose="02070309020205020404" pitchFamily="49" charset="0"/>
              <a:buChar char="o"/>
            </a:pPr>
            <a:endParaRPr lang="en-US" dirty="0"/>
          </a:p>
        </p:txBody>
      </p:sp>
      <p:graphicFrame>
        <p:nvGraphicFramePr>
          <p:cNvPr id="7" name="نمودار 6"/>
          <p:cNvGraphicFramePr/>
          <p:nvPr>
            <p:extLst>
              <p:ext uri="{D42A27DB-BD31-4B8C-83A1-F6EECF244321}">
                <p14:modId xmlns:p14="http://schemas.microsoft.com/office/powerpoint/2010/main" val="2423560744"/>
              </p:ext>
            </p:extLst>
          </p:nvPr>
        </p:nvGraphicFramePr>
        <p:xfrm>
          <a:off x="323528" y="1340768"/>
          <a:ext cx="7632848" cy="51845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0784551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پانویس 2"/>
          <p:cNvSpPr>
            <a:spLocks noGrp="1"/>
          </p:cNvSpPr>
          <p:nvPr>
            <p:ph type="ftr" sz="quarter" idx="11"/>
          </p:nvPr>
        </p:nvSpPr>
        <p:spPr/>
        <p:txBody>
          <a:bodyPr vert="horz" lIns="91440" tIns="45720" rIns="91440" bIns="45720" rtlCol="0" anchor="ctr"/>
          <a:lstStyle/>
          <a:p>
            <a:r>
              <a:rPr lang="fa-IR" sz="2800" dirty="0">
                <a:noFill/>
              </a:rPr>
              <a:t>بهنام موفقی</a:t>
            </a:r>
            <a:endParaRPr lang="en-US" sz="2800" dirty="0">
              <a:noFill/>
            </a:endParaRPr>
          </a:p>
        </p:txBody>
      </p:sp>
      <p:sp>
        <p:nvSpPr>
          <p:cNvPr id="4" name="نگهدارنده مکان شماره اسلاید 3"/>
          <p:cNvSpPr>
            <a:spLocks noGrp="1"/>
          </p:cNvSpPr>
          <p:nvPr>
            <p:ph type="sldNum" sz="quarter" idx="12"/>
          </p:nvPr>
        </p:nvSpPr>
        <p:spPr/>
        <p:txBody>
          <a:bodyPr/>
          <a:lstStyle/>
          <a:p>
            <a:r>
              <a:rPr lang="fa-IR" dirty="0" smtClean="0"/>
              <a:t>7</a:t>
            </a:r>
            <a:endParaRPr lang="en-US" dirty="0"/>
          </a:p>
        </p:txBody>
      </p:sp>
      <p:sp>
        <p:nvSpPr>
          <p:cNvPr id="5" name="TextBox 8"/>
          <p:cNvSpPr txBox="1"/>
          <p:nvPr/>
        </p:nvSpPr>
        <p:spPr>
          <a:xfrm>
            <a:off x="323528" y="836712"/>
            <a:ext cx="7416824" cy="3170099"/>
          </a:xfrm>
          <a:prstGeom prst="rect">
            <a:avLst/>
          </a:prstGeom>
          <a:noFill/>
        </p:spPr>
        <p:txBody>
          <a:bodyPr wrap="square" rtlCol="0">
            <a:spAutoFit/>
          </a:bodyPr>
          <a:lstStyle/>
          <a:p>
            <a:pPr algn="just" rtl="1"/>
            <a:r>
              <a:rPr lang="fa-IR" sz="4000" b="1" dirty="0" smtClean="0"/>
              <a:t>اولین کسی که نسبت به جمع آوری و تنظیم قوانین منطق کرد </a:t>
            </a:r>
            <a:r>
              <a:rPr lang="fa-IR" sz="4000" b="1" dirty="0" smtClean="0">
                <a:solidFill>
                  <a:schemeClr val="accent5">
                    <a:lumMod val="50000"/>
                  </a:schemeClr>
                </a:solidFill>
              </a:rPr>
              <a:t>ارسطو</a:t>
            </a:r>
            <a:r>
              <a:rPr lang="fa-IR" sz="4000" b="1" dirty="0" smtClean="0"/>
              <a:t> فیلسوف یونانی بود . ارسطو بعد از جمع آوری منطق نام </a:t>
            </a:r>
            <a:r>
              <a:rPr lang="fa-IR" sz="4000" b="1" dirty="0" smtClean="0">
                <a:solidFill>
                  <a:schemeClr val="accent5">
                    <a:lumMod val="50000"/>
                  </a:schemeClr>
                </a:solidFill>
              </a:rPr>
              <a:t>آنالوتیکا</a:t>
            </a:r>
            <a:r>
              <a:rPr lang="fa-IR" sz="4000" b="1" dirty="0" smtClean="0"/>
              <a:t> را برای آن برگزید</a:t>
            </a:r>
            <a:r>
              <a:rPr lang="fa-IR" sz="4000" b="1" dirty="0"/>
              <a:t> </a:t>
            </a:r>
            <a:r>
              <a:rPr lang="fa-IR" sz="4000" b="1" dirty="0" smtClean="0"/>
              <a:t>که بمعنی </a:t>
            </a:r>
            <a:r>
              <a:rPr lang="fa-IR" sz="4000" b="1" dirty="0" smtClean="0">
                <a:solidFill>
                  <a:schemeClr val="accent5">
                    <a:lumMod val="50000"/>
                  </a:schemeClr>
                </a:solidFill>
              </a:rPr>
              <a:t>هنر تجزیه و تحلیل</a:t>
            </a:r>
            <a:r>
              <a:rPr lang="fa-IR" sz="4000" b="1" dirty="0" smtClean="0"/>
              <a:t> می باشد.</a:t>
            </a:r>
          </a:p>
        </p:txBody>
      </p:sp>
      <p:sp>
        <p:nvSpPr>
          <p:cNvPr id="6" name="Rounded Rectangle 10"/>
          <p:cNvSpPr/>
          <p:nvPr/>
        </p:nvSpPr>
        <p:spPr>
          <a:xfrm>
            <a:off x="1115616" y="5237002"/>
            <a:ext cx="6367023" cy="8081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7" name="TextBox 9"/>
          <p:cNvSpPr txBox="1"/>
          <p:nvPr/>
        </p:nvSpPr>
        <p:spPr>
          <a:xfrm>
            <a:off x="1051819" y="5302949"/>
            <a:ext cx="6480720" cy="646331"/>
          </a:xfrm>
          <a:prstGeom prst="rect">
            <a:avLst/>
          </a:prstGeom>
          <a:noFill/>
        </p:spPr>
        <p:txBody>
          <a:bodyPr wrap="square" rtlCol="0">
            <a:spAutoFit/>
          </a:bodyPr>
          <a:lstStyle/>
          <a:p>
            <a:pPr algn="ctr"/>
            <a:r>
              <a:rPr lang="en-US" sz="3600" dirty="0" smtClean="0"/>
              <a:t>Analytice       </a:t>
            </a:r>
            <a:r>
              <a:rPr lang="fa-IR" sz="3600" dirty="0" smtClean="0"/>
              <a:t>هنر تجزیه و تحلیل </a:t>
            </a:r>
            <a:endParaRPr lang="en-US" sz="3600" dirty="0"/>
          </a:p>
        </p:txBody>
      </p:sp>
    </p:spTree>
    <p:extLst>
      <p:ext uri="{BB962C8B-B14F-4D97-AF65-F5344CB8AC3E}">
        <p14:creationId xmlns:p14="http://schemas.microsoft.com/office/powerpoint/2010/main" val="73535374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52</a:t>
            </a:r>
            <a:endParaRPr lang="en-US" dirty="0"/>
          </a:p>
        </p:txBody>
      </p:sp>
      <p:sp>
        <p:nvSpPr>
          <p:cNvPr id="2" name="کادر متن 1"/>
          <p:cNvSpPr txBox="1"/>
          <p:nvPr/>
        </p:nvSpPr>
        <p:spPr>
          <a:xfrm>
            <a:off x="323528" y="460410"/>
            <a:ext cx="7776864" cy="2215991"/>
          </a:xfrm>
          <a:prstGeom prst="rect">
            <a:avLst/>
          </a:prstGeom>
          <a:noFill/>
        </p:spPr>
        <p:txBody>
          <a:bodyPr wrap="square" rtlCol="0">
            <a:spAutoFit/>
          </a:bodyPr>
          <a:lstStyle/>
          <a:p>
            <a:pPr algn="just" rtl="1"/>
            <a:r>
              <a:rPr lang="fa-IR" sz="4000" dirty="0" smtClean="0"/>
              <a:t>هر کدام از جنس ها در مقابل جنس کلی تر از خود « نوع » محسوب می شوند :</a:t>
            </a:r>
          </a:p>
          <a:p>
            <a:pPr algn="just" rtl="1"/>
            <a:endParaRPr lang="fa-IR" sz="4000" dirty="0"/>
          </a:p>
          <a:p>
            <a:pPr marL="285750" indent="-285750" algn="just" rtl="1">
              <a:buFont typeface="Courier New" panose="02070309020205020404" pitchFamily="49" charset="0"/>
              <a:buChar char="o"/>
            </a:pPr>
            <a:endParaRPr lang="en-US" dirty="0"/>
          </a:p>
        </p:txBody>
      </p:sp>
      <p:graphicFrame>
        <p:nvGraphicFramePr>
          <p:cNvPr id="6" name="نمودار 5"/>
          <p:cNvGraphicFramePr/>
          <p:nvPr>
            <p:extLst>
              <p:ext uri="{D42A27DB-BD31-4B8C-83A1-F6EECF244321}">
                <p14:modId xmlns:p14="http://schemas.microsoft.com/office/powerpoint/2010/main" val="2671449196"/>
              </p:ext>
            </p:extLst>
          </p:nvPr>
        </p:nvGraphicFramePr>
        <p:xfrm>
          <a:off x="971600" y="1988840"/>
          <a:ext cx="6840760" cy="47326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کادر متن 7"/>
          <p:cNvSpPr txBox="1"/>
          <p:nvPr/>
        </p:nvSpPr>
        <p:spPr>
          <a:xfrm>
            <a:off x="3851920" y="4089266"/>
            <a:ext cx="936104" cy="707886"/>
          </a:xfrm>
          <a:prstGeom prst="rect">
            <a:avLst/>
          </a:prstGeom>
          <a:noFill/>
        </p:spPr>
        <p:txBody>
          <a:bodyPr wrap="square" rtlCol="0">
            <a:spAutoFit/>
          </a:bodyPr>
          <a:lstStyle/>
          <a:p>
            <a:pPr algn="r" rtl="1"/>
            <a:r>
              <a:rPr lang="fa-IR" sz="4000" b="1" dirty="0" smtClean="0"/>
              <a:t>نوع</a:t>
            </a:r>
            <a:endParaRPr lang="en-US" sz="4000" b="1" dirty="0"/>
          </a:p>
        </p:txBody>
      </p:sp>
    </p:spTree>
    <p:extLst>
      <p:ext uri="{BB962C8B-B14F-4D97-AF65-F5344CB8AC3E}">
        <p14:creationId xmlns:p14="http://schemas.microsoft.com/office/powerpoint/2010/main" val="243197986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53</a:t>
            </a:r>
            <a:endParaRPr lang="en-US" dirty="0"/>
          </a:p>
        </p:txBody>
      </p:sp>
      <p:sp>
        <p:nvSpPr>
          <p:cNvPr id="2" name="کادر متن 1"/>
          <p:cNvSpPr txBox="1"/>
          <p:nvPr/>
        </p:nvSpPr>
        <p:spPr>
          <a:xfrm>
            <a:off x="323528" y="132889"/>
            <a:ext cx="7776864" cy="2215991"/>
          </a:xfrm>
          <a:prstGeom prst="rect">
            <a:avLst/>
          </a:prstGeom>
          <a:noFill/>
        </p:spPr>
        <p:txBody>
          <a:bodyPr wrap="square" rtlCol="0">
            <a:spAutoFit/>
          </a:bodyPr>
          <a:lstStyle/>
          <a:p>
            <a:pPr algn="just" rtl="1"/>
            <a:r>
              <a:rPr lang="fa-IR" sz="4000" dirty="0" smtClean="0"/>
              <a:t>هر جسم دارای دو قسم نوع است بی واسطه و با واسطه :</a:t>
            </a:r>
          </a:p>
          <a:p>
            <a:pPr algn="just" rtl="1"/>
            <a:endParaRPr lang="fa-IR" sz="4000" dirty="0"/>
          </a:p>
          <a:p>
            <a:pPr marL="285750" indent="-285750" algn="just" rtl="1">
              <a:buFont typeface="Courier New" panose="02070309020205020404" pitchFamily="49" charset="0"/>
              <a:buChar char="o"/>
            </a:pPr>
            <a:endParaRPr lang="en-US" dirty="0"/>
          </a:p>
        </p:txBody>
      </p:sp>
      <p:graphicFrame>
        <p:nvGraphicFramePr>
          <p:cNvPr id="13" name="نمودار 12"/>
          <p:cNvGraphicFramePr/>
          <p:nvPr>
            <p:extLst>
              <p:ext uri="{D42A27DB-BD31-4B8C-83A1-F6EECF244321}">
                <p14:modId xmlns:p14="http://schemas.microsoft.com/office/powerpoint/2010/main" val="859249157"/>
              </p:ext>
            </p:extLst>
          </p:nvPr>
        </p:nvGraphicFramePr>
        <p:xfrm>
          <a:off x="323528" y="1351280"/>
          <a:ext cx="7920880" cy="51020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5" name="متصل کننده پیکان مستقیم 14"/>
          <p:cNvCxnSpPr/>
          <p:nvPr/>
        </p:nvCxnSpPr>
        <p:spPr>
          <a:xfrm flipH="1">
            <a:off x="1619672" y="836712"/>
            <a:ext cx="432048" cy="151216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0" name="متصل کننده پیکان مستقیم 19"/>
          <p:cNvCxnSpPr/>
          <p:nvPr/>
        </p:nvCxnSpPr>
        <p:spPr>
          <a:xfrm flipH="1">
            <a:off x="1619672" y="836712"/>
            <a:ext cx="432048" cy="244827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6" name="متصل کننده پیکان مستقیم 25"/>
          <p:cNvCxnSpPr/>
          <p:nvPr/>
        </p:nvCxnSpPr>
        <p:spPr>
          <a:xfrm flipH="1">
            <a:off x="5652120" y="1412776"/>
            <a:ext cx="1224136" cy="151216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9" name="متصل کننده پیکان مستقیم 28"/>
          <p:cNvCxnSpPr/>
          <p:nvPr/>
        </p:nvCxnSpPr>
        <p:spPr>
          <a:xfrm flipH="1">
            <a:off x="6732240" y="1412776"/>
            <a:ext cx="144016" cy="252028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1531909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55</a:t>
            </a:r>
            <a:endParaRPr lang="en-US" dirty="0"/>
          </a:p>
        </p:txBody>
      </p:sp>
      <p:sp>
        <p:nvSpPr>
          <p:cNvPr id="6" name="کادر متن 5"/>
          <p:cNvSpPr txBox="1"/>
          <p:nvPr/>
        </p:nvSpPr>
        <p:spPr>
          <a:xfrm>
            <a:off x="467544" y="609600"/>
            <a:ext cx="7632848" cy="3785652"/>
          </a:xfrm>
          <a:prstGeom prst="rect">
            <a:avLst/>
          </a:prstGeom>
          <a:noFill/>
        </p:spPr>
        <p:txBody>
          <a:bodyPr wrap="square" rtlCol="0">
            <a:spAutoFit/>
          </a:bodyPr>
          <a:lstStyle/>
          <a:p>
            <a:pPr marL="285750" indent="-285750" algn="just" rtl="1">
              <a:buFont typeface="Wingdings" panose="05000000000000000000" pitchFamily="2" charset="2"/>
              <a:buChar char="q"/>
            </a:pPr>
            <a:r>
              <a:rPr lang="fa-IR" sz="4000" b="1" dirty="0"/>
              <a:t>جنس</a:t>
            </a:r>
            <a:r>
              <a:rPr lang="fa-IR" sz="4000" dirty="0" smtClean="0"/>
              <a:t> </a:t>
            </a:r>
            <a:r>
              <a:rPr lang="fa-IR" sz="4000" dirty="0" smtClean="0"/>
              <a:t>قریب </a:t>
            </a:r>
            <a:r>
              <a:rPr lang="fa-IR" sz="4000" b="1" dirty="0" smtClean="0"/>
              <a:t>: </a:t>
            </a:r>
          </a:p>
          <a:p>
            <a:pPr marL="285750" indent="-285750" algn="just" rtl="1">
              <a:buFont typeface="Wingdings" panose="05000000000000000000" pitchFamily="2" charset="2"/>
              <a:buChar char="q"/>
            </a:pPr>
            <a:endParaRPr lang="fa-IR" sz="4000" b="1" dirty="0"/>
          </a:p>
          <a:p>
            <a:pPr algn="just" rtl="1"/>
            <a:r>
              <a:rPr lang="fa-IR" sz="4000" b="1" dirty="0"/>
              <a:t>جنسی است که بین آن جنس و انواع آن جنس دیگری فاصله نشود .</a:t>
            </a:r>
          </a:p>
          <a:p>
            <a:pPr algn="just" rtl="1"/>
            <a:endParaRPr lang="fa-IR" sz="4000" b="1" dirty="0"/>
          </a:p>
          <a:p>
            <a:pPr algn="just" rtl="1"/>
            <a:r>
              <a:rPr lang="fa-IR" sz="4000" b="1" dirty="0"/>
              <a:t> مثال : حیوان نسبت به اسب و گاو و شتر</a:t>
            </a:r>
          </a:p>
        </p:txBody>
      </p:sp>
    </p:spTree>
    <p:extLst>
      <p:ext uri="{BB962C8B-B14F-4D97-AF65-F5344CB8AC3E}">
        <p14:creationId xmlns:p14="http://schemas.microsoft.com/office/powerpoint/2010/main" val="36217424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55</a:t>
            </a:r>
            <a:endParaRPr lang="en-US" dirty="0"/>
          </a:p>
        </p:txBody>
      </p:sp>
      <p:sp>
        <p:nvSpPr>
          <p:cNvPr id="6" name="کادر متن 5"/>
          <p:cNvSpPr txBox="1"/>
          <p:nvPr/>
        </p:nvSpPr>
        <p:spPr>
          <a:xfrm>
            <a:off x="467544" y="609600"/>
            <a:ext cx="7632848" cy="4401205"/>
          </a:xfrm>
          <a:prstGeom prst="rect">
            <a:avLst/>
          </a:prstGeom>
          <a:noFill/>
        </p:spPr>
        <p:txBody>
          <a:bodyPr wrap="square" rtlCol="0">
            <a:spAutoFit/>
          </a:bodyPr>
          <a:lstStyle/>
          <a:p>
            <a:pPr marL="285750" indent="-285750" algn="just" rtl="1">
              <a:buFont typeface="Wingdings" panose="05000000000000000000" pitchFamily="2" charset="2"/>
              <a:buChar char="q"/>
            </a:pPr>
            <a:r>
              <a:rPr lang="fa-IR" sz="4000" b="1" dirty="0"/>
              <a:t>جنس</a:t>
            </a:r>
            <a:r>
              <a:rPr lang="fa-IR" dirty="0" smtClean="0"/>
              <a:t> </a:t>
            </a:r>
            <a:r>
              <a:rPr lang="fa-IR" sz="4000" b="1" dirty="0"/>
              <a:t>بعید</a:t>
            </a:r>
            <a:r>
              <a:rPr lang="fa-IR" dirty="0" smtClean="0"/>
              <a:t> </a:t>
            </a:r>
            <a:r>
              <a:rPr lang="fa-IR" sz="4000" b="1" dirty="0" smtClean="0"/>
              <a:t>: </a:t>
            </a:r>
          </a:p>
          <a:p>
            <a:pPr marL="285750" indent="-285750" algn="just" rtl="1">
              <a:buFont typeface="Wingdings" panose="05000000000000000000" pitchFamily="2" charset="2"/>
              <a:buChar char="q"/>
            </a:pPr>
            <a:endParaRPr lang="fa-IR" sz="4000" b="1" dirty="0"/>
          </a:p>
          <a:p>
            <a:pPr algn="just" rtl="1"/>
            <a:r>
              <a:rPr lang="fa-IR" sz="4000" b="1" dirty="0" smtClean="0"/>
              <a:t>جنسی که بین آن جنس و انواع آن یک جنس فاصله باشد.</a:t>
            </a:r>
          </a:p>
          <a:p>
            <a:pPr algn="just" rtl="1"/>
            <a:endParaRPr lang="fa-IR" sz="4000" b="1" dirty="0"/>
          </a:p>
          <a:p>
            <a:pPr algn="just" rtl="1"/>
            <a:r>
              <a:rPr lang="fa-IR" sz="4000" b="1" dirty="0" smtClean="0"/>
              <a:t>مثال : گوهر نسبت به </a:t>
            </a:r>
            <a:r>
              <a:rPr lang="fa-IR" sz="4000" b="1" dirty="0" err="1" smtClean="0"/>
              <a:t>جمادات</a:t>
            </a:r>
            <a:r>
              <a:rPr lang="fa-IR" sz="4000" b="1" dirty="0" smtClean="0"/>
              <a:t> </a:t>
            </a:r>
          </a:p>
          <a:p>
            <a:pPr algn="just" rtl="1"/>
            <a:r>
              <a:rPr lang="fa-IR" sz="4000" b="1" dirty="0" smtClean="0"/>
              <a:t>که بین آنها جسم </a:t>
            </a:r>
            <a:r>
              <a:rPr lang="fa-IR" sz="4000" b="1" dirty="0" err="1" smtClean="0"/>
              <a:t>مطلق</a:t>
            </a:r>
            <a:r>
              <a:rPr lang="fa-IR" sz="4000" b="1" dirty="0" smtClean="0"/>
              <a:t> فاصله شده است.</a:t>
            </a:r>
            <a:endParaRPr lang="en-US" sz="4000" b="1" dirty="0"/>
          </a:p>
        </p:txBody>
      </p:sp>
    </p:spTree>
    <p:extLst>
      <p:ext uri="{BB962C8B-B14F-4D97-AF65-F5344CB8AC3E}">
        <p14:creationId xmlns:p14="http://schemas.microsoft.com/office/powerpoint/2010/main" val="62708264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56</a:t>
            </a:r>
            <a:endParaRPr lang="en-US" dirty="0"/>
          </a:p>
        </p:txBody>
      </p:sp>
      <p:sp>
        <p:nvSpPr>
          <p:cNvPr id="6" name="کادر متن 5"/>
          <p:cNvSpPr txBox="1"/>
          <p:nvPr/>
        </p:nvSpPr>
        <p:spPr>
          <a:xfrm>
            <a:off x="467544" y="609600"/>
            <a:ext cx="7632848" cy="5016758"/>
          </a:xfrm>
          <a:prstGeom prst="rect">
            <a:avLst/>
          </a:prstGeom>
          <a:noFill/>
        </p:spPr>
        <p:txBody>
          <a:bodyPr wrap="square" rtlCol="0">
            <a:spAutoFit/>
          </a:bodyPr>
          <a:lstStyle/>
          <a:p>
            <a:pPr marL="285750" indent="-285750" algn="just" rtl="1">
              <a:buFont typeface="Wingdings" panose="05000000000000000000" pitchFamily="2" charset="2"/>
              <a:buChar char="q"/>
            </a:pPr>
            <a:r>
              <a:rPr lang="fa-IR" sz="4000" b="1" dirty="0"/>
              <a:t>جنس</a:t>
            </a:r>
            <a:r>
              <a:rPr lang="fa-IR" dirty="0" smtClean="0"/>
              <a:t> </a:t>
            </a:r>
            <a:r>
              <a:rPr lang="fa-IR" sz="4000" b="1" dirty="0" err="1" smtClean="0"/>
              <a:t>ابعد</a:t>
            </a:r>
            <a:r>
              <a:rPr lang="fa-IR" sz="4000" b="1" dirty="0" smtClean="0"/>
              <a:t>: </a:t>
            </a:r>
          </a:p>
          <a:p>
            <a:pPr marL="285750" indent="-285750" algn="just" rtl="1">
              <a:buFont typeface="Wingdings" panose="05000000000000000000" pitchFamily="2" charset="2"/>
              <a:buChar char="q"/>
            </a:pPr>
            <a:endParaRPr lang="fa-IR" sz="4000" b="1" dirty="0"/>
          </a:p>
          <a:p>
            <a:pPr algn="just" rtl="1"/>
            <a:r>
              <a:rPr lang="fa-IR" sz="4000" b="1" dirty="0" smtClean="0"/>
              <a:t>جنسی که بین آن جنس و انواع آن بیش از یک جنس فاصله باشد.</a:t>
            </a:r>
          </a:p>
          <a:p>
            <a:pPr algn="just" rtl="1"/>
            <a:endParaRPr lang="fa-IR" sz="4000" b="1" dirty="0"/>
          </a:p>
          <a:p>
            <a:pPr algn="just" rtl="1"/>
            <a:r>
              <a:rPr lang="fa-IR" sz="4000" b="1" dirty="0" smtClean="0"/>
              <a:t>مثال : جسم </a:t>
            </a:r>
            <a:r>
              <a:rPr lang="fa-IR" sz="4000" b="1" dirty="0" err="1" smtClean="0"/>
              <a:t>مطلق</a:t>
            </a:r>
            <a:r>
              <a:rPr lang="fa-IR" sz="4000" b="1" dirty="0" smtClean="0"/>
              <a:t> نسبت به انسان </a:t>
            </a:r>
          </a:p>
          <a:p>
            <a:pPr algn="just" rtl="1"/>
            <a:r>
              <a:rPr lang="fa-IR" sz="4000" b="1" dirty="0" smtClean="0"/>
              <a:t>که بین آنها حیوان و جسم نمو کننده فاصله شده است.</a:t>
            </a:r>
            <a:endParaRPr lang="en-US" sz="4000" b="1" dirty="0"/>
          </a:p>
        </p:txBody>
      </p:sp>
    </p:spTree>
    <p:extLst>
      <p:ext uri="{BB962C8B-B14F-4D97-AF65-F5344CB8AC3E}">
        <p14:creationId xmlns:p14="http://schemas.microsoft.com/office/powerpoint/2010/main" val="133965924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84"/>
            <a:ext cx="7620000" cy="1143000"/>
          </a:xfrm>
        </p:spPr>
        <p:txBody>
          <a:bodyPr/>
          <a:lstStyle/>
          <a:p>
            <a:pPr algn="ctr"/>
            <a:r>
              <a:rPr lang="en-US" b="1" dirty="0" smtClean="0">
                <a:solidFill>
                  <a:schemeClr val="accent6">
                    <a:lumMod val="75000"/>
                  </a:schemeClr>
                </a:solidFill>
              </a:rPr>
              <a:t> Specific   </a:t>
            </a:r>
            <a:r>
              <a:rPr lang="fa-IR" b="1" dirty="0" smtClean="0">
                <a:solidFill>
                  <a:schemeClr val="accent6">
                    <a:lumMod val="75000"/>
                  </a:schemeClr>
                </a:solidFill>
              </a:rPr>
              <a:t>فصل</a:t>
            </a:r>
            <a:endParaRPr lang="en-US" b="1" dirty="0">
              <a:solidFill>
                <a:schemeClr val="accent6">
                  <a:lumMod val="75000"/>
                </a:schemeClr>
              </a:solidFill>
            </a:endParaRPr>
          </a:p>
        </p:txBody>
      </p:sp>
      <p:sp>
        <p:nvSpPr>
          <p:cNvPr id="5" name="نگهدارنده مکان شماره اسلاید 4"/>
          <p:cNvSpPr>
            <a:spLocks noGrp="1"/>
          </p:cNvSpPr>
          <p:nvPr>
            <p:ph type="sldNum" sz="quarter" idx="12"/>
          </p:nvPr>
        </p:nvSpPr>
        <p:spPr/>
        <p:txBody>
          <a:bodyPr/>
          <a:lstStyle/>
          <a:p>
            <a:r>
              <a:rPr lang="fa-IR" dirty="0" smtClean="0"/>
              <a:t>57</a:t>
            </a:r>
            <a:endParaRPr lang="en-US" dirty="0"/>
          </a:p>
        </p:txBody>
      </p:sp>
      <p:sp>
        <p:nvSpPr>
          <p:cNvPr id="7" name="کادر متن 6"/>
          <p:cNvSpPr txBox="1"/>
          <p:nvPr/>
        </p:nvSpPr>
        <p:spPr>
          <a:xfrm>
            <a:off x="457200" y="1124745"/>
            <a:ext cx="8147248" cy="5078313"/>
          </a:xfrm>
          <a:prstGeom prst="rect">
            <a:avLst/>
          </a:prstGeom>
          <a:noFill/>
        </p:spPr>
        <p:txBody>
          <a:bodyPr wrap="square" rtlCol="0">
            <a:spAutoFit/>
          </a:bodyPr>
          <a:lstStyle/>
          <a:p>
            <a:pPr algn="just" rtl="1"/>
            <a:r>
              <a:rPr lang="fa-IR" sz="3600" b="1" dirty="0" smtClean="0"/>
              <a:t>در لغت به معنی جدا کردن است و حقیقت یا صفتی ذاتی است که به یک نوع یا جنس اختصاص دارد و آن را از سایر انواع و اجناس جدا می کند . سازنده نوع و تقسیم کننده جنس است.</a:t>
            </a:r>
          </a:p>
          <a:p>
            <a:pPr algn="r" rtl="1"/>
            <a:endParaRPr lang="fa-IR" sz="3600" b="1" dirty="0"/>
          </a:p>
          <a:p>
            <a:pPr algn="just" rtl="1"/>
            <a:r>
              <a:rPr lang="fa-IR" sz="3600" b="1" dirty="0" smtClean="0"/>
              <a:t>مثال : ناطق ( عاقل )  که فصل انسان است و موجب جدا شدن انسان از حیوان می گردد و یا احساس که فصل حیوان است و آن را از گیاه جدا می کند.</a:t>
            </a:r>
          </a:p>
          <a:p>
            <a:pPr algn="r" rtl="1"/>
            <a:endParaRPr lang="fa-IR" sz="3600" b="1" dirty="0" smtClean="0"/>
          </a:p>
        </p:txBody>
      </p:sp>
    </p:spTree>
    <p:extLst>
      <p:ext uri="{BB962C8B-B14F-4D97-AF65-F5344CB8AC3E}">
        <p14:creationId xmlns:p14="http://schemas.microsoft.com/office/powerpoint/2010/main" val="102892172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gradFill>
          <a:gsLst>
            <a:gs pos="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gradFill>
        <a:effectLst/>
      </p:bgPr>
    </p:bg>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58</a:t>
            </a:r>
            <a:endParaRPr lang="en-US" dirty="0"/>
          </a:p>
        </p:txBody>
      </p:sp>
      <p:graphicFrame>
        <p:nvGraphicFramePr>
          <p:cNvPr id="10" name="نمودار 9"/>
          <p:cNvGraphicFramePr/>
          <p:nvPr>
            <p:extLst>
              <p:ext uri="{D42A27DB-BD31-4B8C-83A1-F6EECF244321}">
                <p14:modId xmlns:p14="http://schemas.microsoft.com/office/powerpoint/2010/main" val="375162872"/>
              </p:ext>
            </p:extLst>
          </p:nvPr>
        </p:nvGraphicFramePr>
        <p:xfrm>
          <a:off x="179512" y="188639"/>
          <a:ext cx="8046720" cy="56886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791689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59</a:t>
            </a:r>
            <a:endParaRPr lang="en-US" dirty="0"/>
          </a:p>
        </p:txBody>
      </p:sp>
      <p:sp>
        <p:nvSpPr>
          <p:cNvPr id="7" name="کادر متن 6"/>
          <p:cNvSpPr txBox="1"/>
          <p:nvPr/>
        </p:nvSpPr>
        <p:spPr>
          <a:xfrm>
            <a:off x="395536" y="660752"/>
            <a:ext cx="7620000" cy="3416320"/>
          </a:xfrm>
          <a:prstGeom prst="rect">
            <a:avLst/>
          </a:prstGeom>
          <a:noFill/>
        </p:spPr>
        <p:txBody>
          <a:bodyPr wrap="square" rtlCol="0">
            <a:spAutoFit/>
          </a:bodyPr>
          <a:lstStyle/>
          <a:p>
            <a:pPr algn="just" rtl="1"/>
            <a:r>
              <a:rPr lang="fa-IR" sz="3600" b="1" dirty="0" smtClean="0"/>
              <a:t>مثال فصل قریب :</a:t>
            </a:r>
          </a:p>
          <a:p>
            <a:pPr algn="just" rtl="1"/>
            <a:r>
              <a:rPr lang="fa-IR" sz="3600" b="1" dirty="0" smtClean="0"/>
              <a:t>تفکر برجسته ترین صفت ذاتی انسان است که انواع پست تر مانند حیوان و گیاه و </a:t>
            </a:r>
            <a:r>
              <a:rPr lang="fa-IR" sz="3600" b="1" dirty="0" err="1" smtClean="0"/>
              <a:t>جماد</a:t>
            </a:r>
            <a:r>
              <a:rPr lang="fa-IR" sz="3600" b="1" dirty="0" smtClean="0"/>
              <a:t> فاقد آن هستند. </a:t>
            </a:r>
          </a:p>
          <a:p>
            <a:pPr algn="r" rtl="1"/>
            <a:endParaRPr lang="fa-IR" sz="3600" b="1" dirty="0"/>
          </a:p>
          <a:p>
            <a:pPr algn="r" rtl="1"/>
            <a:endParaRPr lang="fa-IR" sz="3600" b="1" dirty="0" smtClean="0"/>
          </a:p>
        </p:txBody>
      </p:sp>
      <p:sp>
        <p:nvSpPr>
          <p:cNvPr id="9" name="کادر متن 8"/>
          <p:cNvSpPr txBox="1"/>
          <p:nvPr/>
        </p:nvSpPr>
        <p:spPr>
          <a:xfrm>
            <a:off x="408384" y="4000996"/>
            <a:ext cx="7620000" cy="2308324"/>
          </a:xfrm>
          <a:prstGeom prst="rect">
            <a:avLst/>
          </a:prstGeom>
          <a:noFill/>
        </p:spPr>
        <p:txBody>
          <a:bodyPr wrap="square" rtlCol="0">
            <a:spAutoFit/>
          </a:bodyPr>
          <a:lstStyle/>
          <a:p>
            <a:pPr algn="just" rtl="1"/>
            <a:r>
              <a:rPr lang="fa-IR" sz="3600" b="1" dirty="0" smtClean="0"/>
              <a:t>مثال فصل بعید :</a:t>
            </a:r>
          </a:p>
          <a:p>
            <a:pPr algn="just" rtl="1"/>
            <a:r>
              <a:rPr lang="fa-IR" sz="3600" b="1" dirty="0" smtClean="0"/>
              <a:t>حساس نسبت به انسان  یا  نامی نسبت به حیوان </a:t>
            </a:r>
          </a:p>
          <a:p>
            <a:pPr algn="r" rtl="1"/>
            <a:endParaRPr lang="fa-IR" sz="3600" b="1" dirty="0"/>
          </a:p>
          <a:p>
            <a:pPr algn="r" rtl="1"/>
            <a:endParaRPr lang="fa-IR" sz="3600" b="1" dirty="0" smtClean="0"/>
          </a:p>
        </p:txBody>
      </p:sp>
    </p:spTree>
    <p:extLst>
      <p:ext uri="{BB962C8B-B14F-4D97-AF65-F5344CB8AC3E}">
        <p14:creationId xmlns:p14="http://schemas.microsoft.com/office/powerpoint/2010/main" val="346197613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gradFill>
          <a:gsLst>
            <a:gs pos="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gradFill>
        <a:effectLst/>
      </p:bgPr>
    </p:bg>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60</a:t>
            </a:r>
            <a:endParaRPr lang="en-US" dirty="0"/>
          </a:p>
        </p:txBody>
      </p:sp>
      <p:graphicFrame>
        <p:nvGraphicFramePr>
          <p:cNvPr id="10" name="نمودار 9"/>
          <p:cNvGraphicFramePr/>
          <p:nvPr>
            <p:extLst>
              <p:ext uri="{D42A27DB-BD31-4B8C-83A1-F6EECF244321}">
                <p14:modId xmlns:p14="http://schemas.microsoft.com/office/powerpoint/2010/main" val="3353604094"/>
              </p:ext>
            </p:extLst>
          </p:nvPr>
        </p:nvGraphicFramePr>
        <p:xfrm>
          <a:off x="107504" y="116632"/>
          <a:ext cx="8118728" cy="6381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9065678"/>
      </p:ext>
    </p:extLst>
  </p:cSld>
  <p:clrMapOvr>
    <a:masterClrMapping/>
  </p:clrMapOvr>
  <p:transition spd="slow">
    <p:push dir="u"/>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61</a:t>
            </a:r>
            <a:endParaRPr lang="fa-IR" dirty="0"/>
          </a:p>
        </p:txBody>
      </p:sp>
      <p:sp>
        <p:nvSpPr>
          <p:cNvPr id="5" name="TextBox 4"/>
          <p:cNvSpPr txBox="1"/>
          <p:nvPr/>
        </p:nvSpPr>
        <p:spPr>
          <a:xfrm>
            <a:off x="899592" y="1005051"/>
            <a:ext cx="6624736" cy="4339650"/>
          </a:xfrm>
          <a:prstGeom prst="rect">
            <a:avLst/>
          </a:prstGeom>
          <a:noFill/>
        </p:spPr>
        <p:txBody>
          <a:bodyPr wrap="square" rtlCol="0">
            <a:spAutoFit/>
          </a:bodyPr>
          <a:lstStyle/>
          <a:p>
            <a:pPr algn="ctr" rtl="1"/>
            <a:r>
              <a:rPr lang="fa-IR" sz="13800" b="1" dirty="0">
                <a:solidFill>
                  <a:srgbClr val="7030A0"/>
                </a:solidFill>
              </a:rPr>
              <a:t>بخش </a:t>
            </a:r>
            <a:r>
              <a:rPr lang="fa-IR" sz="13800" b="1" dirty="0" smtClean="0">
                <a:solidFill>
                  <a:srgbClr val="7030A0"/>
                </a:solidFill>
              </a:rPr>
              <a:t>دوم</a:t>
            </a:r>
          </a:p>
          <a:p>
            <a:pPr algn="ctr" rtl="1"/>
            <a:r>
              <a:rPr lang="fa-IR" sz="13800" b="1" dirty="0" smtClean="0">
                <a:solidFill>
                  <a:srgbClr val="7030A0"/>
                </a:solidFill>
              </a:rPr>
              <a:t> </a:t>
            </a:r>
            <a:endParaRPr lang="fa-IR" sz="13800" b="1" dirty="0">
              <a:solidFill>
                <a:srgbClr val="7030A0"/>
              </a:solidFill>
            </a:endParaRPr>
          </a:p>
        </p:txBody>
      </p:sp>
    </p:spTree>
    <p:extLst>
      <p:ext uri="{BB962C8B-B14F-4D97-AF65-F5344CB8AC3E}">
        <p14:creationId xmlns:p14="http://schemas.microsoft.com/office/powerpoint/2010/main" val="23726429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نگهدارنده مکان شماره اسلاید 3"/>
          <p:cNvSpPr>
            <a:spLocks noGrp="1"/>
          </p:cNvSpPr>
          <p:nvPr>
            <p:ph type="sldNum" sz="quarter" idx="12"/>
          </p:nvPr>
        </p:nvSpPr>
        <p:spPr/>
        <p:txBody>
          <a:bodyPr/>
          <a:lstStyle/>
          <a:p>
            <a:r>
              <a:rPr lang="fa-IR" dirty="0" smtClean="0"/>
              <a:t>8</a:t>
            </a:r>
            <a:endParaRPr lang="en-US" dirty="0"/>
          </a:p>
        </p:txBody>
      </p:sp>
      <p:sp>
        <p:nvSpPr>
          <p:cNvPr id="5" name="TextBox 11"/>
          <p:cNvSpPr txBox="1"/>
          <p:nvPr/>
        </p:nvSpPr>
        <p:spPr>
          <a:xfrm>
            <a:off x="467544" y="555803"/>
            <a:ext cx="7560839" cy="1323439"/>
          </a:xfrm>
          <a:prstGeom prst="rect">
            <a:avLst/>
          </a:prstGeom>
          <a:noFill/>
        </p:spPr>
        <p:txBody>
          <a:bodyPr wrap="square" rtlCol="0">
            <a:spAutoFit/>
          </a:bodyPr>
          <a:lstStyle/>
          <a:p>
            <a:pPr algn="r" rtl="1"/>
            <a:r>
              <a:rPr lang="fa-IR" sz="4000" b="1" dirty="0" smtClean="0"/>
              <a:t>بعد از ارسطو دیگران نام ارکانون یا </a:t>
            </a:r>
            <a:r>
              <a:rPr lang="fa-IR" sz="4000" b="1" dirty="0" smtClean="0">
                <a:solidFill>
                  <a:schemeClr val="tx2">
                    <a:lumMod val="75000"/>
                  </a:schemeClr>
                </a:solidFill>
              </a:rPr>
              <a:t>ارغنون</a:t>
            </a:r>
            <a:r>
              <a:rPr lang="fa-IR" sz="4000" b="1" dirty="0" smtClean="0"/>
              <a:t> بر آن گذاشتند</a:t>
            </a:r>
            <a:endParaRPr lang="en-US" sz="4000" b="1" dirty="0"/>
          </a:p>
        </p:txBody>
      </p:sp>
      <p:sp>
        <p:nvSpPr>
          <p:cNvPr id="6" name="Oval 12"/>
          <p:cNvSpPr/>
          <p:nvPr/>
        </p:nvSpPr>
        <p:spPr>
          <a:xfrm>
            <a:off x="323527" y="2276872"/>
            <a:ext cx="7704855" cy="17281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4000" b="1" dirty="0"/>
          </a:p>
        </p:txBody>
      </p:sp>
      <p:sp>
        <p:nvSpPr>
          <p:cNvPr id="7" name="TextBox 14"/>
          <p:cNvSpPr txBox="1"/>
          <p:nvPr/>
        </p:nvSpPr>
        <p:spPr>
          <a:xfrm>
            <a:off x="467544" y="4482986"/>
            <a:ext cx="7560840" cy="1754326"/>
          </a:xfrm>
          <a:prstGeom prst="rect">
            <a:avLst/>
          </a:prstGeom>
          <a:noFill/>
        </p:spPr>
        <p:txBody>
          <a:bodyPr wrap="square" rtlCol="0">
            <a:spAutoFit/>
          </a:bodyPr>
          <a:lstStyle/>
          <a:p>
            <a:pPr algn="just" rtl="1"/>
            <a:r>
              <a:rPr lang="fa-IR" sz="3600" b="1" dirty="0" smtClean="0"/>
              <a:t>ارکانون بمعنی آلت نواختن می باشد و منظور از آن در منطق آلتی است که ذهن را از خطا مصون میدارد</a:t>
            </a:r>
            <a:endParaRPr lang="en-US" sz="3600" b="1" dirty="0"/>
          </a:p>
        </p:txBody>
      </p:sp>
      <p:sp>
        <p:nvSpPr>
          <p:cNvPr id="8" name="TextBox 13"/>
          <p:cNvSpPr txBox="1"/>
          <p:nvPr/>
        </p:nvSpPr>
        <p:spPr>
          <a:xfrm>
            <a:off x="1043608" y="2758036"/>
            <a:ext cx="6336704" cy="707886"/>
          </a:xfrm>
          <a:prstGeom prst="rect">
            <a:avLst/>
          </a:prstGeom>
          <a:noFill/>
        </p:spPr>
        <p:txBody>
          <a:bodyPr wrap="square" rtlCol="0">
            <a:spAutoFit/>
          </a:bodyPr>
          <a:lstStyle/>
          <a:p>
            <a:r>
              <a:rPr lang="en-US" sz="4000" b="1" dirty="0" smtClean="0"/>
              <a:t>Organon   </a:t>
            </a:r>
            <a:r>
              <a:rPr lang="fa-IR" sz="4000" b="1" dirty="0" smtClean="0"/>
              <a:t>ارکانون ( ارغنون ) </a:t>
            </a:r>
            <a:endParaRPr lang="en-US" sz="4000" b="1" dirty="0"/>
          </a:p>
        </p:txBody>
      </p:sp>
    </p:spTree>
    <p:extLst>
      <p:ext uri="{BB962C8B-B14F-4D97-AF65-F5344CB8AC3E}">
        <p14:creationId xmlns:p14="http://schemas.microsoft.com/office/powerpoint/2010/main" val="397429076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60648"/>
            <a:ext cx="7943528" cy="1272204"/>
          </a:xfrm>
        </p:spPr>
        <p:txBody>
          <a:bodyPr>
            <a:normAutofit/>
          </a:bodyPr>
          <a:lstStyle/>
          <a:p>
            <a:pPr algn="ctr" rtl="1"/>
            <a:r>
              <a:rPr lang="fa-IR" sz="5400" b="1" dirty="0" smtClean="0">
                <a:solidFill>
                  <a:schemeClr val="accent3">
                    <a:lumMod val="50000"/>
                  </a:schemeClr>
                </a:solidFill>
              </a:rPr>
              <a:t>باب سوم : </a:t>
            </a:r>
            <a:r>
              <a:rPr lang="fa-IR" sz="5400" b="1" dirty="0" err="1" smtClean="0">
                <a:solidFill>
                  <a:schemeClr val="accent3">
                    <a:lumMod val="50000"/>
                  </a:schemeClr>
                </a:solidFill>
              </a:rPr>
              <a:t>معرّف</a:t>
            </a:r>
            <a:r>
              <a:rPr lang="fa-IR" sz="5400" b="1" dirty="0" smtClean="0">
                <a:solidFill>
                  <a:schemeClr val="accent3">
                    <a:lumMod val="50000"/>
                  </a:schemeClr>
                </a:solidFill>
              </a:rPr>
              <a:t>  ( </a:t>
            </a:r>
            <a:r>
              <a:rPr lang="en-US" sz="5400" b="1" dirty="0" err="1" smtClean="0">
                <a:solidFill>
                  <a:schemeClr val="accent3">
                    <a:lumMod val="50000"/>
                  </a:schemeClr>
                </a:solidFill>
              </a:rPr>
              <a:t>Definiens</a:t>
            </a:r>
            <a:r>
              <a:rPr lang="fa-IR" sz="5400" b="1" dirty="0" smtClean="0">
                <a:solidFill>
                  <a:schemeClr val="accent3">
                    <a:lumMod val="50000"/>
                  </a:schemeClr>
                </a:solidFill>
              </a:rPr>
              <a:t> )</a:t>
            </a:r>
            <a:endParaRPr lang="en-US" sz="5400" b="1" dirty="0">
              <a:solidFill>
                <a:schemeClr val="accent3">
                  <a:lumMod val="50000"/>
                </a:schemeClr>
              </a:solidFill>
            </a:endParaRPr>
          </a:p>
        </p:txBody>
      </p:sp>
      <p:sp>
        <p:nvSpPr>
          <p:cNvPr id="6" name="Slide Number Placeholder 5"/>
          <p:cNvSpPr>
            <a:spLocks noGrp="1"/>
          </p:cNvSpPr>
          <p:nvPr>
            <p:ph type="sldNum" sz="quarter" idx="12"/>
          </p:nvPr>
        </p:nvSpPr>
        <p:spPr/>
        <p:txBody>
          <a:bodyPr/>
          <a:lstStyle/>
          <a:p>
            <a:r>
              <a:rPr lang="fa-IR" dirty="0" smtClean="0"/>
              <a:t>62</a:t>
            </a:r>
            <a:endParaRPr lang="en-US" dirty="0"/>
          </a:p>
        </p:txBody>
      </p:sp>
      <p:sp>
        <p:nvSpPr>
          <p:cNvPr id="8" name="TextBox 7"/>
          <p:cNvSpPr txBox="1"/>
          <p:nvPr/>
        </p:nvSpPr>
        <p:spPr>
          <a:xfrm>
            <a:off x="253901" y="2089932"/>
            <a:ext cx="7752184" cy="3877985"/>
          </a:xfrm>
          <a:prstGeom prst="rect">
            <a:avLst/>
          </a:prstGeom>
          <a:noFill/>
        </p:spPr>
        <p:txBody>
          <a:bodyPr wrap="square" rtlCol="0">
            <a:spAutoFit/>
          </a:bodyPr>
          <a:lstStyle/>
          <a:p>
            <a:pPr algn="just" rtl="1"/>
            <a:r>
              <a:rPr lang="fa-IR" sz="4100" b="1" dirty="0" smtClean="0"/>
              <a:t>معرف(</a:t>
            </a:r>
            <a:r>
              <a:rPr lang="fa-IR" sz="4100" b="1" dirty="0" err="1" smtClean="0"/>
              <a:t>شناساننده</a:t>
            </a:r>
            <a:r>
              <a:rPr lang="fa-IR" sz="4100" b="1" dirty="0" smtClean="0"/>
              <a:t>)، مجموع تصورات معلومی است که موجب روشن شدن تصوری مجهول می گردد. تصور مجهولی که به وسیله «معرف» روشن و شناسانده میشود معرف یا شناخته شده (</a:t>
            </a:r>
            <a:r>
              <a:rPr lang="en-US" sz="4100" b="1" dirty="0" err="1" smtClean="0"/>
              <a:t>Definiendum</a:t>
            </a:r>
            <a:r>
              <a:rPr lang="fa-IR" sz="4100" b="1" dirty="0" smtClean="0"/>
              <a:t>) </a:t>
            </a:r>
            <a:r>
              <a:rPr lang="fa-IR" sz="4100" b="1" dirty="0"/>
              <a:t>نام </a:t>
            </a:r>
            <a:r>
              <a:rPr lang="fa-IR" sz="4100" b="1" dirty="0" smtClean="0"/>
              <a:t>دارد.</a:t>
            </a:r>
          </a:p>
          <a:p>
            <a:pPr algn="ctr" rtl="1"/>
            <a:endParaRPr lang="en-US" sz="4100" b="1" dirty="0"/>
          </a:p>
        </p:txBody>
      </p:sp>
    </p:spTree>
    <p:extLst>
      <p:ext uri="{BB962C8B-B14F-4D97-AF65-F5344CB8AC3E}">
        <p14:creationId xmlns:p14="http://schemas.microsoft.com/office/powerpoint/2010/main" val="240199508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نگهدارنده مکان شماره اسلاید 3"/>
          <p:cNvSpPr>
            <a:spLocks noGrp="1"/>
          </p:cNvSpPr>
          <p:nvPr>
            <p:ph type="sldNum" sz="quarter" idx="12"/>
          </p:nvPr>
        </p:nvSpPr>
        <p:spPr/>
        <p:txBody>
          <a:bodyPr/>
          <a:lstStyle/>
          <a:p>
            <a:r>
              <a:rPr lang="fa-IR" dirty="0" smtClean="0"/>
              <a:t>63</a:t>
            </a:r>
            <a:endParaRPr lang="en-US" dirty="0"/>
          </a:p>
        </p:txBody>
      </p:sp>
      <p:sp>
        <p:nvSpPr>
          <p:cNvPr id="5" name="TextBox 8"/>
          <p:cNvSpPr txBox="1"/>
          <p:nvPr/>
        </p:nvSpPr>
        <p:spPr>
          <a:xfrm>
            <a:off x="467544" y="1026699"/>
            <a:ext cx="7416824" cy="4401205"/>
          </a:xfrm>
          <a:prstGeom prst="rect">
            <a:avLst/>
          </a:prstGeom>
          <a:noFill/>
        </p:spPr>
        <p:txBody>
          <a:bodyPr wrap="square" rtlCol="0">
            <a:spAutoFit/>
          </a:bodyPr>
          <a:lstStyle/>
          <a:p>
            <a:pPr algn="just" rtl="1"/>
            <a:r>
              <a:rPr lang="fa-IR" sz="4000" b="1" dirty="0" smtClean="0"/>
              <a:t>مثلاً اگر کسی نداند که «زرافه» چیست، یعنی تصور معلومی از زرافه نداشته باشد و ما به قصد شناساندن زرافه به وی بگوییم: </a:t>
            </a:r>
            <a:r>
              <a:rPr lang="fa-IR" sz="4000" b="1" dirty="0" smtClean="0">
                <a:solidFill>
                  <a:schemeClr val="accent5"/>
                </a:solidFill>
              </a:rPr>
              <a:t>زرافه</a:t>
            </a:r>
            <a:r>
              <a:rPr lang="fa-IR" sz="4000" b="1" dirty="0" smtClean="0"/>
              <a:t> حیوانی است </a:t>
            </a:r>
            <a:r>
              <a:rPr lang="fa-IR" sz="4000" b="1" dirty="0" smtClean="0">
                <a:solidFill>
                  <a:schemeClr val="accent5"/>
                </a:solidFill>
              </a:rPr>
              <a:t>علفخوار</a:t>
            </a:r>
            <a:r>
              <a:rPr lang="fa-IR" sz="4000" b="1" dirty="0" smtClean="0"/>
              <a:t>، </a:t>
            </a:r>
            <a:r>
              <a:rPr lang="fa-IR" sz="4000" b="1" dirty="0" err="1" smtClean="0">
                <a:solidFill>
                  <a:schemeClr val="accent5"/>
                </a:solidFill>
              </a:rPr>
              <a:t>سُمدار</a:t>
            </a:r>
            <a:r>
              <a:rPr lang="fa-IR" sz="4000" b="1" dirty="0" smtClean="0"/>
              <a:t>، که دارای دستهای بلندتر از پا و گردن دراز است، تصوری از زرافه در ذهن او ایجاد کرده ایم.</a:t>
            </a:r>
          </a:p>
        </p:txBody>
      </p:sp>
    </p:spTree>
    <p:extLst>
      <p:ext uri="{BB962C8B-B14F-4D97-AF65-F5344CB8AC3E}">
        <p14:creationId xmlns:p14="http://schemas.microsoft.com/office/powerpoint/2010/main" val="251673191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نگهدارنده مکان تاریخ 2"/>
          <p:cNvSpPr>
            <a:spLocks noGrp="1"/>
          </p:cNvSpPr>
          <p:nvPr>
            <p:ph type="dt" sz="half" idx="10"/>
          </p:nvPr>
        </p:nvSpPr>
        <p:spPr>
          <a:xfrm rot="16200000">
            <a:off x="8095808" y="1905456"/>
            <a:ext cx="1319201" cy="365760"/>
          </a:xfrm>
        </p:spPr>
        <p:txBody>
          <a:bodyPr/>
          <a:lstStyle/>
          <a:p>
            <a:pPr algn="r"/>
            <a:r>
              <a:rPr lang="fa-IR" sz="3200" dirty="0" smtClean="0"/>
              <a:t>منطق</a:t>
            </a:r>
            <a:endParaRPr lang="en-US" sz="3200" dirty="0"/>
          </a:p>
        </p:txBody>
      </p:sp>
      <p:sp>
        <p:nvSpPr>
          <p:cNvPr id="4" name="نگهدارنده مکان شماره اسلاید 3"/>
          <p:cNvSpPr>
            <a:spLocks noGrp="1"/>
          </p:cNvSpPr>
          <p:nvPr>
            <p:ph type="sldNum" sz="quarter" idx="12"/>
          </p:nvPr>
        </p:nvSpPr>
        <p:spPr/>
        <p:txBody>
          <a:bodyPr/>
          <a:lstStyle/>
          <a:p>
            <a:r>
              <a:rPr lang="fa-IR" dirty="0" smtClean="0"/>
              <a:t>64</a:t>
            </a:r>
            <a:endParaRPr lang="en-US" dirty="0"/>
          </a:p>
        </p:txBody>
      </p:sp>
      <p:sp>
        <p:nvSpPr>
          <p:cNvPr id="5" name="TextBox 11"/>
          <p:cNvSpPr txBox="1"/>
          <p:nvPr/>
        </p:nvSpPr>
        <p:spPr>
          <a:xfrm>
            <a:off x="899592" y="1396387"/>
            <a:ext cx="6624735" cy="3785652"/>
          </a:xfrm>
          <a:prstGeom prst="rect">
            <a:avLst/>
          </a:prstGeom>
          <a:noFill/>
        </p:spPr>
        <p:txBody>
          <a:bodyPr wrap="square" rtlCol="0">
            <a:spAutoFit/>
          </a:bodyPr>
          <a:lstStyle/>
          <a:p>
            <a:pPr algn="just" rtl="1"/>
            <a:r>
              <a:rPr lang="fa-IR" sz="4000" b="1" dirty="0" smtClean="0"/>
              <a:t>در اینجا تصور مجهول یا معرف ، «زرافه» است و تصورات معلوم و معرف که باعث شناخته شدن زرافه شده اند عبارت است از: </a:t>
            </a:r>
            <a:r>
              <a:rPr lang="fa-IR" sz="4000" b="1" dirty="0" smtClean="0">
                <a:solidFill>
                  <a:schemeClr val="accent6">
                    <a:lumMod val="75000"/>
                  </a:schemeClr>
                </a:solidFill>
              </a:rPr>
              <a:t>تصور حیوان، علفخوار، سُمدار، </a:t>
            </a:r>
            <a:r>
              <a:rPr lang="fa-IR" sz="4000" b="1" dirty="0" smtClean="0"/>
              <a:t>دست بلندتر از پا و گردن دراز.</a:t>
            </a:r>
            <a:endParaRPr lang="en-US" sz="4000" b="1" dirty="0"/>
          </a:p>
        </p:txBody>
      </p:sp>
    </p:spTree>
    <p:extLst>
      <p:ext uri="{BB962C8B-B14F-4D97-AF65-F5344CB8AC3E}">
        <p14:creationId xmlns:p14="http://schemas.microsoft.com/office/powerpoint/2010/main" val="155790687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نگهدارنده مکان تاریخ 2"/>
          <p:cNvSpPr>
            <a:spLocks noGrp="1"/>
          </p:cNvSpPr>
          <p:nvPr>
            <p:ph type="dt" sz="half" idx="10"/>
          </p:nvPr>
        </p:nvSpPr>
        <p:spPr>
          <a:xfrm rot="16200000">
            <a:off x="8095808" y="1905456"/>
            <a:ext cx="1319201" cy="365760"/>
          </a:xfrm>
        </p:spPr>
        <p:txBody>
          <a:bodyPr/>
          <a:lstStyle/>
          <a:p>
            <a:pPr algn="r"/>
            <a:r>
              <a:rPr lang="fa-IR" sz="3200" dirty="0" smtClean="0"/>
              <a:t>منطق</a:t>
            </a:r>
            <a:endParaRPr lang="en-US" sz="3200" dirty="0"/>
          </a:p>
        </p:txBody>
      </p:sp>
      <p:sp>
        <p:nvSpPr>
          <p:cNvPr id="4" name="نگهدارنده مکان شماره اسلاید 3"/>
          <p:cNvSpPr>
            <a:spLocks noGrp="1"/>
          </p:cNvSpPr>
          <p:nvPr>
            <p:ph type="sldNum" sz="quarter" idx="12"/>
          </p:nvPr>
        </p:nvSpPr>
        <p:spPr/>
        <p:txBody>
          <a:bodyPr/>
          <a:lstStyle/>
          <a:p>
            <a:r>
              <a:rPr lang="fa-IR" dirty="0" smtClean="0"/>
              <a:t>65</a:t>
            </a:r>
            <a:endParaRPr lang="en-US" dirty="0"/>
          </a:p>
        </p:txBody>
      </p:sp>
      <p:sp>
        <p:nvSpPr>
          <p:cNvPr id="7" name="TextBox 14"/>
          <p:cNvSpPr txBox="1"/>
          <p:nvPr/>
        </p:nvSpPr>
        <p:spPr>
          <a:xfrm>
            <a:off x="755576" y="1593775"/>
            <a:ext cx="6840760" cy="2308324"/>
          </a:xfrm>
          <a:prstGeom prst="rect">
            <a:avLst/>
          </a:prstGeom>
          <a:noFill/>
        </p:spPr>
        <p:txBody>
          <a:bodyPr wrap="square" rtlCol="0">
            <a:spAutoFit/>
          </a:bodyPr>
          <a:lstStyle/>
          <a:p>
            <a:pPr algn="just" rtl="1"/>
            <a:r>
              <a:rPr lang="fa-IR" sz="3600" b="1" dirty="0" smtClean="0"/>
              <a:t>همچنین عمل کسی که ویژگی های زرافه را برمی شمارد و نیز جمله ای که ویژگیهای زرافه در آن برشمرده می شود اصطلاحاً </a:t>
            </a:r>
            <a:r>
              <a:rPr lang="fa-IR" sz="3600" b="1" dirty="0" smtClean="0">
                <a:solidFill>
                  <a:schemeClr val="accent6">
                    <a:lumMod val="75000"/>
                  </a:schemeClr>
                </a:solidFill>
              </a:rPr>
              <a:t>تعریف (</a:t>
            </a:r>
            <a:r>
              <a:rPr lang="en-US" sz="3600" b="1" dirty="0" err="1" smtClean="0">
                <a:solidFill>
                  <a:schemeClr val="accent6">
                    <a:lumMod val="75000"/>
                  </a:schemeClr>
                </a:solidFill>
              </a:rPr>
              <a:t>Difinition</a:t>
            </a:r>
            <a:r>
              <a:rPr lang="fa-IR" sz="3600" b="1" dirty="0" smtClean="0">
                <a:solidFill>
                  <a:schemeClr val="accent6">
                    <a:lumMod val="75000"/>
                  </a:schemeClr>
                </a:solidFill>
              </a:rPr>
              <a:t>)  </a:t>
            </a:r>
            <a:r>
              <a:rPr lang="fa-IR" sz="3600" b="1" dirty="0" smtClean="0"/>
              <a:t>نامیده می شود.</a:t>
            </a:r>
            <a:endParaRPr lang="en-US" sz="3600" b="1" dirty="0"/>
          </a:p>
        </p:txBody>
      </p:sp>
    </p:spTree>
    <p:extLst>
      <p:ext uri="{BB962C8B-B14F-4D97-AF65-F5344CB8AC3E}">
        <p14:creationId xmlns:p14="http://schemas.microsoft.com/office/powerpoint/2010/main" val="35314030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dirty="0" smtClean="0"/>
              <a:t>66</a:t>
            </a:r>
            <a:endParaRPr lang="en-US" dirty="0"/>
          </a:p>
        </p:txBody>
      </p:sp>
      <p:sp>
        <p:nvSpPr>
          <p:cNvPr id="10" name="TextBox 9"/>
          <p:cNvSpPr txBox="1"/>
          <p:nvPr/>
        </p:nvSpPr>
        <p:spPr>
          <a:xfrm>
            <a:off x="1043608" y="1369318"/>
            <a:ext cx="6552727" cy="2862322"/>
          </a:xfrm>
          <a:prstGeom prst="rect">
            <a:avLst/>
          </a:prstGeom>
          <a:noFill/>
        </p:spPr>
        <p:txBody>
          <a:bodyPr wrap="square" rtlCol="0">
            <a:spAutoFit/>
          </a:bodyPr>
          <a:lstStyle/>
          <a:p>
            <a:pPr algn="just" rtl="1"/>
            <a:r>
              <a:rPr lang="fa-IR" sz="3600" b="1" dirty="0" smtClean="0"/>
              <a:t>اقسام تعریف: تعریف، در اصطلاح اهل منطق عبارت است از برشمردن ویژگیهای ( ذاتی و غیرذاتی ) شناخته شده یک چیز در یک جمله ، به قصد شناساندن آن به دیگران. </a:t>
            </a:r>
            <a:endParaRPr lang="en-US" sz="3600" b="1" dirty="0"/>
          </a:p>
        </p:txBody>
      </p:sp>
    </p:spTree>
    <p:extLst>
      <p:ext uri="{BB962C8B-B14F-4D97-AF65-F5344CB8AC3E}">
        <p14:creationId xmlns:p14="http://schemas.microsoft.com/office/powerpoint/2010/main" val="198889329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dirty="0" smtClean="0"/>
              <a:t>67</a:t>
            </a:r>
            <a:endParaRPr lang="en-US" dirty="0"/>
          </a:p>
        </p:txBody>
      </p:sp>
      <p:sp>
        <p:nvSpPr>
          <p:cNvPr id="7" name="TextBox 6"/>
          <p:cNvSpPr txBox="1"/>
          <p:nvPr/>
        </p:nvSpPr>
        <p:spPr>
          <a:xfrm>
            <a:off x="284576" y="1124744"/>
            <a:ext cx="8064896" cy="923330"/>
          </a:xfrm>
          <a:prstGeom prst="rect">
            <a:avLst/>
          </a:prstGeom>
          <a:noFill/>
        </p:spPr>
        <p:txBody>
          <a:bodyPr wrap="square" rtlCol="0">
            <a:spAutoFit/>
          </a:bodyPr>
          <a:lstStyle/>
          <a:p>
            <a:pPr algn="ctr" rtl="1"/>
            <a:r>
              <a:rPr lang="fa-IR" sz="5400" b="1" dirty="0" smtClean="0"/>
              <a:t>الف)  حـد (تعریف کامل)</a:t>
            </a:r>
          </a:p>
        </p:txBody>
      </p:sp>
      <p:sp>
        <p:nvSpPr>
          <p:cNvPr id="8" name="TextBox 7"/>
          <p:cNvSpPr txBox="1"/>
          <p:nvPr/>
        </p:nvSpPr>
        <p:spPr>
          <a:xfrm>
            <a:off x="500034" y="5357826"/>
            <a:ext cx="7603434"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1">
            <a:spAutoFit/>
          </a:bodyPr>
          <a:lstStyle>
            <a:defPPr>
              <a:defRPr lang="en-US"/>
            </a:defPPr>
            <a:lvl1pPr algn="r" rtl="1">
              <a:defRPr sz="2800"/>
            </a:lvl1pPr>
          </a:lstStyle>
          <a:p>
            <a:pPr algn="ctr"/>
            <a:r>
              <a:rPr lang="fa-IR" b="1" dirty="0" smtClean="0"/>
              <a:t>حد بر دو قسم است: تام و ناقص</a:t>
            </a:r>
            <a:endParaRPr lang="en-US" b="1" dirty="0"/>
          </a:p>
        </p:txBody>
      </p:sp>
      <p:sp>
        <p:nvSpPr>
          <p:cNvPr id="13" name="TextBox 12"/>
          <p:cNvSpPr txBox="1"/>
          <p:nvPr/>
        </p:nvSpPr>
        <p:spPr>
          <a:xfrm>
            <a:off x="683568" y="2403444"/>
            <a:ext cx="6860080" cy="2554545"/>
          </a:xfrm>
          <a:prstGeom prst="rect">
            <a:avLst/>
          </a:prstGeom>
          <a:noFill/>
        </p:spPr>
        <p:txBody>
          <a:bodyPr wrap="square" rtlCol="1">
            <a:spAutoFit/>
          </a:bodyPr>
          <a:lstStyle/>
          <a:p>
            <a:pPr algn="just" rtl="1"/>
            <a:r>
              <a:rPr lang="fa-IR" sz="4000" b="1" dirty="0" smtClean="0"/>
              <a:t>کلامی است که خصوصیات ذاتی مجهول را بیان کند و ماهیت (حقیقت) آن را به طور کامل یا به اجمال بشناساند.</a:t>
            </a:r>
            <a:endParaRPr lang="en-US" sz="4000" b="1" dirty="0"/>
          </a:p>
          <a:p>
            <a:pPr algn="just" rtl="1"/>
            <a:endParaRPr lang="fa-IR" sz="4000" b="1" dirty="0"/>
          </a:p>
        </p:txBody>
      </p:sp>
      <p:sp>
        <p:nvSpPr>
          <p:cNvPr id="10" name="Title 1"/>
          <p:cNvSpPr txBox="1">
            <a:spLocks/>
          </p:cNvSpPr>
          <p:nvPr/>
        </p:nvSpPr>
        <p:spPr>
          <a:xfrm>
            <a:off x="471907" y="321568"/>
            <a:ext cx="7659687" cy="576064"/>
          </a:xfrm>
          <a:prstGeom prst="rect">
            <a:avLst/>
          </a:prstGeom>
        </p:spPr>
        <p:txBody>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rtl="1"/>
            <a:r>
              <a:rPr lang="fa-IR" sz="4000" dirty="0" smtClean="0">
                <a:solidFill>
                  <a:schemeClr val="accent6">
                    <a:lumMod val="75000"/>
                  </a:schemeClr>
                </a:solidFill>
              </a:rPr>
              <a:t>تعریف دارای </a:t>
            </a:r>
            <a:r>
              <a:rPr lang="fa-IR" sz="4000" dirty="0" err="1" smtClean="0">
                <a:solidFill>
                  <a:schemeClr val="accent6">
                    <a:lumMod val="75000"/>
                  </a:schemeClr>
                </a:solidFill>
              </a:rPr>
              <a:t>اقسامی</a:t>
            </a:r>
            <a:r>
              <a:rPr lang="fa-IR" sz="4000" dirty="0" smtClean="0">
                <a:solidFill>
                  <a:schemeClr val="accent6">
                    <a:lumMod val="75000"/>
                  </a:schemeClr>
                </a:solidFill>
              </a:rPr>
              <a:t> است بدین شرح : </a:t>
            </a:r>
            <a:endParaRPr lang="en-US" sz="4000" dirty="0">
              <a:solidFill>
                <a:schemeClr val="accent6">
                  <a:lumMod val="75000"/>
                </a:schemeClr>
              </a:solidFill>
            </a:endParaRPr>
          </a:p>
        </p:txBody>
      </p:sp>
    </p:spTree>
    <p:extLst>
      <p:ext uri="{BB962C8B-B14F-4D97-AF65-F5344CB8AC3E}">
        <p14:creationId xmlns:p14="http://schemas.microsoft.com/office/powerpoint/2010/main" val="2262230266"/>
      </p:ext>
    </p:extLst>
  </p:cSld>
  <p:clrMapOvr>
    <a:masterClrMapping/>
  </p:clrMapOvr>
  <p:transition spd="slow">
    <p:wip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نگهدارنده مکان تاریخ 2"/>
          <p:cNvSpPr>
            <a:spLocks noGrp="1"/>
          </p:cNvSpPr>
          <p:nvPr>
            <p:ph type="dt" sz="half" idx="10"/>
          </p:nvPr>
        </p:nvSpPr>
        <p:spPr>
          <a:xfrm rot="16200000">
            <a:off x="8095808" y="1905456"/>
            <a:ext cx="1319201" cy="365760"/>
          </a:xfrm>
        </p:spPr>
        <p:txBody>
          <a:bodyPr/>
          <a:lstStyle/>
          <a:p>
            <a:pPr algn="r"/>
            <a:r>
              <a:rPr lang="fa-IR" sz="3200" dirty="0" smtClean="0"/>
              <a:t>منطق</a:t>
            </a:r>
            <a:endParaRPr lang="en-US" sz="3200" dirty="0"/>
          </a:p>
        </p:txBody>
      </p:sp>
      <p:sp>
        <p:nvSpPr>
          <p:cNvPr id="6" name="Slide Number Placeholder 5"/>
          <p:cNvSpPr>
            <a:spLocks noGrp="1"/>
          </p:cNvSpPr>
          <p:nvPr>
            <p:ph type="sldNum" sz="quarter" idx="12"/>
          </p:nvPr>
        </p:nvSpPr>
        <p:spPr/>
        <p:txBody>
          <a:bodyPr/>
          <a:lstStyle/>
          <a:p>
            <a:r>
              <a:rPr lang="fa-IR" dirty="0" smtClean="0"/>
              <a:t>68</a:t>
            </a:r>
            <a:endParaRPr lang="en-US" dirty="0"/>
          </a:p>
        </p:txBody>
      </p:sp>
      <p:sp>
        <p:nvSpPr>
          <p:cNvPr id="7" name="TextBox 6"/>
          <p:cNvSpPr txBox="1"/>
          <p:nvPr/>
        </p:nvSpPr>
        <p:spPr>
          <a:xfrm>
            <a:off x="683568" y="1396387"/>
            <a:ext cx="7200800" cy="3785652"/>
          </a:xfrm>
          <a:prstGeom prst="rect">
            <a:avLst/>
          </a:prstGeom>
          <a:noFill/>
        </p:spPr>
        <p:txBody>
          <a:bodyPr wrap="square" rtlCol="1">
            <a:spAutoFit/>
          </a:bodyPr>
          <a:lstStyle>
            <a:defPPr>
              <a:defRPr lang="en-US"/>
            </a:defPPr>
            <a:lvl1pPr algn="r" rtl="1">
              <a:defRPr sz="2800"/>
            </a:lvl1pPr>
          </a:lstStyle>
          <a:p>
            <a:pPr algn="just"/>
            <a:r>
              <a:rPr lang="fa-IR" sz="4000" b="1" dirty="0" smtClean="0"/>
              <a:t>۱. حد تام: تعریفی است که از « جنس قریب و فصل قریب» مجهول فراهم می آید و مجهول را به طور کامل می شناساند. مثل«حیوان ناطق» در تعریف انسان که حیوان، جنس قریب و ناطق فصل قریب انسان است. </a:t>
            </a:r>
            <a:endParaRPr lang="en-US" sz="4000" b="1" dirty="0"/>
          </a:p>
        </p:txBody>
      </p:sp>
    </p:spTree>
    <p:extLst>
      <p:ext uri="{BB962C8B-B14F-4D97-AF65-F5344CB8AC3E}">
        <p14:creationId xmlns:p14="http://schemas.microsoft.com/office/powerpoint/2010/main" val="268005211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نگهدارنده مکان تاریخ 2"/>
          <p:cNvSpPr>
            <a:spLocks noGrp="1"/>
          </p:cNvSpPr>
          <p:nvPr>
            <p:ph type="dt" sz="half" idx="10"/>
          </p:nvPr>
        </p:nvSpPr>
        <p:spPr>
          <a:xfrm rot="16200000">
            <a:off x="8095808" y="1905456"/>
            <a:ext cx="1319201" cy="365760"/>
          </a:xfrm>
        </p:spPr>
        <p:txBody>
          <a:bodyPr/>
          <a:lstStyle/>
          <a:p>
            <a:pPr algn="r"/>
            <a:r>
              <a:rPr lang="fa-IR" sz="3200" dirty="0" smtClean="0"/>
              <a:t>منطق</a:t>
            </a:r>
            <a:endParaRPr lang="en-US" sz="3200" dirty="0"/>
          </a:p>
        </p:txBody>
      </p:sp>
      <p:sp>
        <p:nvSpPr>
          <p:cNvPr id="6" name="Slide Number Placeholder 5"/>
          <p:cNvSpPr>
            <a:spLocks noGrp="1"/>
          </p:cNvSpPr>
          <p:nvPr>
            <p:ph type="sldNum" sz="quarter" idx="12"/>
          </p:nvPr>
        </p:nvSpPr>
        <p:spPr/>
        <p:txBody>
          <a:bodyPr/>
          <a:lstStyle/>
          <a:p>
            <a:r>
              <a:rPr lang="fa-IR" dirty="0" smtClean="0"/>
              <a:t>69</a:t>
            </a:r>
            <a:endParaRPr lang="en-US" dirty="0"/>
          </a:p>
        </p:txBody>
      </p:sp>
      <p:sp>
        <p:nvSpPr>
          <p:cNvPr id="8" name="TextBox 7"/>
          <p:cNvSpPr txBox="1"/>
          <p:nvPr/>
        </p:nvSpPr>
        <p:spPr>
          <a:xfrm>
            <a:off x="611560" y="836712"/>
            <a:ext cx="7056784" cy="4974942"/>
          </a:xfrm>
          <a:prstGeom prst="rect">
            <a:avLst/>
          </a:prstGeom>
          <a:noFill/>
        </p:spPr>
        <p:txBody>
          <a:bodyPr wrap="square" rtlCol="1">
            <a:spAutoFit/>
          </a:bodyPr>
          <a:lstStyle>
            <a:defPPr>
              <a:defRPr lang="en-US"/>
            </a:defPPr>
            <a:lvl1pPr algn="r" rtl="1">
              <a:defRPr sz="2800"/>
            </a:lvl1pPr>
          </a:lstStyle>
          <a:p>
            <a:pPr algn="just"/>
            <a:r>
              <a:rPr lang="fa-IR" sz="4000" b="1" dirty="0" smtClean="0">
                <a:cs typeface="B Lotus" pitchFamily="2" charset="-78"/>
              </a:rPr>
              <a:t>2. </a:t>
            </a:r>
            <a:r>
              <a:rPr lang="fa-IR" sz="4000" b="1" dirty="0" smtClean="0"/>
              <a:t>حد ناقص: تعریفی است که از « جنس بعید و فصل قریب» مجهول فراهم می آید و مجهول را به طور اجمال می شناساند. به عبارت دیگر حد ناقص، تعریفی کامل است، اما به اندازه حد تام، کامل نیست. مثل « جسم نامی ناطق» در تعریف انسان، که جسم نامی، جنس بعید، و ناطق فصل قریب انسان است.</a:t>
            </a:r>
            <a:endParaRPr lang="en-US" sz="4000" b="1" dirty="0"/>
          </a:p>
        </p:txBody>
      </p:sp>
    </p:spTree>
    <p:extLst>
      <p:ext uri="{BB962C8B-B14F-4D97-AF65-F5344CB8AC3E}">
        <p14:creationId xmlns:p14="http://schemas.microsoft.com/office/powerpoint/2010/main" val="50279774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نگهدارنده مکان تاریخ 2"/>
          <p:cNvSpPr>
            <a:spLocks noGrp="1"/>
          </p:cNvSpPr>
          <p:nvPr>
            <p:ph type="dt" sz="half" idx="10"/>
          </p:nvPr>
        </p:nvSpPr>
        <p:spPr>
          <a:xfrm rot="16200000">
            <a:off x="8095808" y="1905456"/>
            <a:ext cx="1319201" cy="365760"/>
          </a:xfrm>
        </p:spPr>
        <p:txBody>
          <a:bodyPr/>
          <a:lstStyle/>
          <a:p>
            <a:pPr algn="r"/>
            <a:r>
              <a:rPr lang="fa-IR" sz="3200" dirty="0" smtClean="0"/>
              <a:t>منطق</a:t>
            </a:r>
            <a:endParaRPr lang="en-US" sz="3200" dirty="0"/>
          </a:p>
        </p:txBody>
      </p:sp>
      <p:sp>
        <p:nvSpPr>
          <p:cNvPr id="4" name="Slide Number Placeholder 3"/>
          <p:cNvSpPr>
            <a:spLocks noGrp="1"/>
          </p:cNvSpPr>
          <p:nvPr>
            <p:ph type="sldNum" sz="quarter" idx="12"/>
          </p:nvPr>
        </p:nvSpPr>
        <p:spPr/>
        <p:txBody>
          <a:bodyPr/>
          <a:lstStyle/>
          <a:p>
            <a:r>
              <a:rPr lang="fa-IR" dirty="0" smtClean="0"/>
              <a:t>70</a:t>
            </a:r>
            <a:endParaRPr lang="en-US" dirty="0"/>
          </a:p>
        </p:txBody>
      </p:sp>
      <p:sp>
        <p:nvSpPr>
          <p:cNvPr id="5" name="TextBox 4"/>
          <p:cNvSpPr txBox="1"/>
          <p:nvPr/>
        </p:nvSpPr>
        <p:spPr>
          <a:xfrm>
            <a:off x="683568" y="1484784"/>
            <a:ext cx="7200800" cy="4401205"/>
          </a:xfrm>
          <a:prstGeom prst="rect">
            <a:avLst/>
          </a:prstGeom>
          <a:noFill/>
        </p:spPr>
        <p:txBody>
          <a:bodyPr wrap="square" rtlCol="0">
            <a:spAutoFit/>
          </a:bodyPr>
          <a:lstStyle/>
          <a:p>
            <a:pPr algn="just" rtl="1"/>
            <a:r>
              <a:rPr lang="fa-IR" sz="4000" b="1" dirty="0" smtClean="0"/>
              <a:t>کلامی است که بعضی از خصوصیات ذاتی و بعضی از خصوصیات عرضی مجهولی را بیان کند و لااقل باعث امتیاز آن از موجودات دیگر گردد. </a:t>
            </a:r>
          </a:p>
          <a:p>
            <a:pPr algn="just" rtl="1"/>
            <a:endParaRPr lang="fa-IR" sz="4000" b="1" dirty="0" smtClean="0"/>
          </a:p>
          <a:p>
            <a:pPr algn="just" rtl="1"/>
            <a:r>
              <a:rPr lang="fa-IR" sz="4000" b="1" dirty="0" smtClean="0"/>
              <a:t>به بیانی ساده تر، رسم تعریفی است که شناخت مبهمی از مجهول به ما می دهد.      </a:t>
            </a:r>
          </a:p>
        </p:txBody>
      </p:sp>
      <p:sp>
        <p:nvSpPr>
          <p:cNvPr id="7" name="TextBox 6"/>
          <p:cNvSpPr txBox="1"/>
          <p:nvPr/>
        </p:nvSpPr>
        <p:spPr>
          <a:xfrm>
            <a:off x="611560" y="306522"/>
            <a:ext cx="7416824" cy="1754326"/>
          </a:xfrm>
          <a:prstGeom prst="rect">
            <a:avLst/>
          </a:prstGeom>
          <a:noFill/>
        </p:spPr>
        <p:txBody>
          <a:bodyPr wrap="square" rtlCol="1">
            <a:spAutoFit/>
          </a:bodyPr>
          <a:lstStyle/>
          <a:p>
            <a:pPr algn="ctr" rtl="1"/>
            <a:r>
              <a:rPr lang="fa-IR" sz="5400" b="1" dirty="0" smtClean="0"/>
              <a:t>ب ) </a:t>
            </a:r>
            <a:r>
              <a:rPr lang="fa-IR" sz="5400" b="1" dirty="0" err="1" smtClean="0"/>
              <a:t>رسـم</a:t>
            </a:r>
            <a:r>
              <a:rPr lang="fa-IR" sz="5400" b="1" dirty="0" smtClean="0"/>
              <a:t> (تعریف ناقص) </a:t>
            </a:r>
            <a:endParaRPr lang="fa-IR" sz="5400" b="1" dirty="0"/>
          </a:p>
          <a:p>
            <a:pPr algn="ctr" rtl="1"/>
            <a:endParaRPr lang="fa-IR" sz="5400" b="1" dirty="0"/>
          </a:p>
        </p:txBody>
      </p:sp>
    </p:spTree>
    <p:extLst>
      <p:ext uri="{BB962C8B-B14F-4D97-AF65-F5344CB8AC3E}">
        <p14:creationId xmlns:p14="http://schemas.microsoft.com/office/powerpoint/2010/main" val="47415032"/>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dirty="0" smtClean="0"/>
              <a:t>71</a:t>
            </a:r>
            <a:endParaRPr lang="en-US" dirty="0"/>
          </a:p>
        </p:txBody>
      </p:sp>
      <p:sp>
        <p:nvSpPr>
          <p:cNvPr id="12" name="Rectangle 11"/>
          <p:cNvSpPr/>
          <p:nvPr/>
        </p:nvSpPr>
        <p:spPr>
          <a:xfrm>
            <a:off x="785770" y="2338814"/>
            <a:ext cx="6885978" cy="3785652"/>
          </a:xfrm>
          <a:prstGeom prst="rect">
            <a:avLst/>
          </a:prstGeom>
        </p:spPr>
        <p:txBody>
          <a:bodyPr wrap="square">
            <a:spAutoFit/>
          </a:bodyPr>
          <a:lstStyle/>
          <a:p>
            <a:pPr algn="just" rtl="1"/>
            <a:r>
              <a:rPr lang="fa-IR" sz="4000" b="1" dirty="0" smtClean="0">
                <a:cs typeface="B Lotus" pitchFamily="2" charset="-78"/>
              </a:rPr>
              <a:t>1. </a:t>
            </a:r>
            <a:r>
              <a:rPr lang="fa-IR" sz="4000" b="1" dirty="0" smtClean="0"/>
              <a:t>رسم تام: تعریفی است که از « جنس قریب و عرض خاص» فراهم می آید. مانند «حیوان خندان یا نویسنده» در تعریف انسان. که حیوان، جنس قریب انسان و خندان یا نویسنده، عرض خاص انسان است.</a:t>
            </a:r>
            <a:endParaRPr lang="en-US" sz="4000" b="1" dirty="0"/>
          </a:p>
        </p:txBody>
      </p:sp>
      <p:sp>
        <p:nvSpPr>
          <p:cNvPr id="9" name="TextBox 7"/>
          <p:cNvSpPr txBox="1"/>
          <p:nvPr/>
        </p:nvSpPr>
        <p:spPr>
          <a:xfrm>
            <a:off x="1371238" y="836712"/>
            <a:ext cx="5937065"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fa-IR" sz="3600" b="1" dirty="0" smtClean="0"/>
              <a:t>رسم نیز بر دو قسم است: تام و ناقص</a:t>
            </a:r>
          </a:p>
        </p:txBody>
      </p:sp>
    </p:spTree>
    <p:extLst>
      <p:ext uri="{BB962C8B-B14F-4D97-AF65-F5344CB8AC3E}">
        <p14:creationId xmlns:p14="http://schemas.microsoft.com/office/powerpoint/2010/main" val="39174003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471" y="4644951"/>
            <a:ext cx="6912767" cy="584249"/>
          </a:xfrm>
        </p:spPr>
        <p:txBody>
          <a:bodyPr>
            <a:noAutofit/>
          </a:bodyPr>
          <a:lstStyle/>
          <a:p>
            <a:pPr algn="ctr" rtl="1"/>
            <a:r>
              <a:rPr lang="fa-IR" sz="2800" b="1" dirty="0" smtClean="0">
                <a:solidFill>
                  <a:schemeClr val="tx2">
                    <a:lumMod val="50000"/>
                  </a:schemeClr>
                </a:solidFill>
              </a:rPr>
              <a:t>مهمترین منطق ها عبارتند از :    </a:t>
            </a:r>
            <a:r>
              <a:rPr lang="fa-IR" sz="2800" b="1" dirty="0" smtClean="0">
                <a:solidFill>
                  <a:schemeClr val="tx1">
                    <a:lumMod val="90000"/>
                    <a:lumOff val="10000"/>
                  </a:schemeClr>
                </a:solidFill>
              </a:rPr>
              <a:t>منطق قیاسی  ( نظری )</a:t>
            </a:r>
            <a:endParaRPr lang="en-US" sz="2800" b="1" dirty="0">
              <a:solidFill>
                <a:schemeClr val="tx1">
                  <a:lumMod val="90000"/>
                  <a:lumOff val="10000"/>
                </a:schemeClr>
              </a:solidFill>
            </a:endParaRPr>
          </a:p>
        </p:txBody>
      </p:sp>
      <p:sp>
        <p:nvSpPr>
          <p:cNvPr id="5" name="Footer Placeholder 4"/>
          <p:cNvSpPr>
            <a:spLocks noGrp="1"/>
          </p:cNvSpPr>
          <p:nvPr>
            <p:ph type="ftr" sz="quarter" idx="11"/>
          </p:nvPr>
        </p:nvSpPr>
        <p:spPr/>
        <p:txBody>
          <a:bodyPr/>
          <a:lstStyle/>
          <a:p>
            <a:r>
              <a:rPr lang="fa-IR" sz="2800" dirty="0" smtClean="0">
                <a:noFill/>
              </a:rPr>
              <a:t>بهنام موفقی</a:t>
            </a:r>
            <a:endParaRPr lang="en-US" sz="2800" dirty="0">
              <a:noFill/>
            </a:endParaRPr>
          </a:p>
        </p:txBody>
      </p:sp>
      <p:sp>
        <p:nvSpPr>
          <p:cNvPr id="6" name="Slide Number Placeholder 5"/>
          <p:cNvSpPr>
            <a:spLocks noGrp="1"/>
          </p:cNvSpPr>
          <p:nvPr>
            <p:ph type="sldNum" sz="quarter" idx="12"/>
          </p:nvPr>
        </p:nvSpPr>
        <p:spPr>
          <a:xfrm>
            <a:off x="6444208" y="6356351"/>
            <a:ext cx="2057400" cy="365125"/>
          </a:xfrm>
        </p:spPr>
        <p:txBody>
          <a:bodyPr/>
          <a:lstStyle/>
          <a:p>
            <a:r>
              <a:rPr lang="fa-IR" dirty="0" smtClean="0"/>
              <a:t>9</a:t>
            </a:r>
            <a:endParaRPr lang="en-US" dirty="0"/>
          </a:p>
        </p:txBody>
      </p:sp>
      <p:sp>
        <p:nvSpPr>
          <p:cNvPr id="7" name="TextBox 6"/>
          <p:cNvSpPr txBox="1"/>
          <p:nvPr/>
        </p:nvSpPr>
        <p:spPr>
          <a:xfrm>
            <a:off x="992954" y="5415281"/>
            <a:ext cx="3628901" cy="954107"/>
          </a:xfrm>
          <a:prstGeom prst="rect">
            <a:avLst/>
          </a:prstGeom>
          <a:noFill/>
        </p:spPr>
        <p:txBody>
          <a:bodyPr wrap="square" rtlCol="0">
            <a:spAutoFit/>
          </a:bodyPr>
          <a:lstStyle/>
          <a:p>
            <a:pPr algn="r" rtl="1"/>
            <a:r>
              <a:rPr lang="en-US" sz="2800" b="1" dirty="0" smtClean="0">
                <a:solidFill>
                  <a:schemeClr val="tx1">
                    <a:lumMod val="90000"/>
                    <a:lumOff val="10000"/>
                  </a:schemeClr>
                </a:solidFill>
              </a:rPr>
              <a:t>      </a:t>
            </a:r>
            <a:r>
              <a:rPr lang="fa-IR" sz="2800" b="1" dirty="0" smtClean="0">
                <a:solidFill>
                  <a:schemeClr val="tx1">
                    <a:lumMod val="90000"/>
                    <a:lumOff val="10000"/>
                  </a:schemeClr>
                </a:solidFill>
              </a:rPr>
              <a:t>منطق </a:t>
            </a:r>
            <a:r>
              <a:rPr lang="fa-IR" sz="2800" b="1" dirty="0">
                <a:solidFill>
                  <a:schemeClr val="tx1">
                    <a:lumMod val="90000"/>
                    <a:lumOff val="10000"/>
                  </a:schemeClr>
                </a:solidFill>
              </a:rPr>
              <a:t>استقرایی ( عملی )</a:t>
            </a:r>
            <a:endParaRPr lang="en-US" sz="2800" b="1" dirty="0">
              <a:solidFill>
                <a:schemeClr val="tx1">
                  <a:lumMod val="90000"/>
                  <a:lumOff val="10000"/>
                </a:schemeClr>
              </a:solidFill>
            </a:endParaRPr>
          </a:p>
          <a:p>
            <a:pPr algn="r" rtl="1"/>
            <a:endParaRPr lang="en-US" sz="2800" b="1" dirty="0"/>
          </a:p>
        </p:txBody>
      </p:sp>
      <p:sp>
        <p:nvSpPr>
          <p:cNvPr id="10" name="TextBox 9"/>
          <p:cNvSpPr txBox="1"/>
          <p:nvPr/>
        </p:nvSpPr>
        <p:spPr>
          <a:xfrm>
            <a:off x="973715" y="445988"/>
            <a:ext cx="6912767" cy="3785652"/>
          </a:xfrm>
          <a:prstGeom prst="rect">
            <a:avLst/>
          </a:prstGeom>
          <a:noFill/>
        </p:spPr>
        <p:txBody>
          <a:bodyPr wrap="square" rtlCol="0">
            <a:spAutoFit/>
          </a:bodyPr>
          <a:lstStyle/>
          <a:p>
            <a:pPr algn="just" rtl="1"/>
            <a:r>
              <a:rPr lang="fa-IR" sz="4000" b="1" dirty="0" smtClean="0"/>
              <a:t>تعریف منطق :  دانشی است که به کار گرفتن قواعد و دستورات آن موجب می شود تا انسان در فکر اشتباه نکند و به نتیجه درست برسد . منطق راه درست اندیشیدن و شیوه درست نتیجه گرفتن را به ما می آموزد.</a:t>
            </a:r>
            <a:endParaRPr lang="en-US" sz="4000" b="1" dirty="0"/>
          </a:p>
        </p:txBody>
      </p:sp>
    </p:spTree>
    <p:extLst>
      <p:ext uri="{BB962C8B-B14F-4D97-AF65-F5344CB8AC3E}">
        <p14:creationId xmlns:p14="http://schemas.microsoft.com/office/powerpoint/2010/main" val="215944142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r>
              <a:rPr lang="fa-IR" dirty="0" smtClean="0"/>
              <a:t>72</a:t>
            </a:r>
            <a:endParaRPr lang="en-US" dirty="0"/>
          </a:p>
        </p:txBody>
      </p:sp>
      <p:sp>
        <p:nvSpPr>
          <p:cNvPr id="13" name="Rectangle 12"/>
          <p:cNvSpPr/>
          <p:nvPr/>
        </p:nvSpPr>
        <p:spPr>
          <a:xfrm>
            <a:off x="611560" y="1556792"/>
            <a:ext cx="7284364" cy="3170099"/>
          </a:xfrm>
          <a:prstGeom prst="rect">
            <a:avLst/>
          </a:prstGeom>
        </p:spPr>
        <p:txBody>
          <a:bodyPr wrap="square">
            <a:spAutoFit/>
          </a:bodyPr>
          <a:lstStyle/>
          <a:p>
            <a:pPr algn="just" rtl="1"/>
            <a:r>
              <a:rPr lang="fa-IR" sz="4000" b="1" dirty="0" smtClean="0">
                <a:cs typeface="B Lotus" pitchFamily="2" charset="-78"/>
              </a:rPr>
              <a:t>2.</a:t>
            </a:r>
            <a:r>
              <a:rPr lang="fa-IR" sz="4000" b="1" dirty="0" smtClean="0"/>
              <a:t> رسم ناقص: تعریفی است که از «جنس بعید و عرض خاص» فراهم می آید. مانند «جسم نامی خندان یا نویسنده» در تعریف انسان که جسم نامی، جنس بعید انسان و خندان و نویسنده عرض خاص او است.</a:t>
            </a:r>
            <a:endParaRPr lang="en-US" sz="4000" b="1" dirty="0"/>
          </a:p>
        </p:txBody>
      </p:sp>
    </p:spTree>
    <p:extLst>
      <p:ext uri="{BB962C8B-B14F-4D97-AF65-F5344CB8AC3E}">
        <p14:creationId xmlns:p14="http://schemas.microsoft.com/office/powerpoint/2010/main" val="36718773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نگهدارنده مکان تاریخ 2"/>
          <p:cNvSpPr>
            <a:spLocks noGrp="1"/>
          </p:cNvSpPr>
          <p:nvPr>
            <p:ph type="dt" sz="half" idx="10"/>
          </p:nvPr>
        </p:nvSpPr>
        <p:spPr>
          <a:xfrm rot="16200000">
            <a:off x="8095808" y="1889497"/>
            <a:ext cx="1319201" cy="365760"/>
          </a:xfrm>
        </p:spPr>
        <p:txBody>
          <a:bodyPr/>
          <a:lstStyle/>
          <a:p>
            <a:pPr algn="r"/>
            <a:r>
              <a:rPr lang="fa-IR" sz="3200" dirty="0" smtClean="0"/>
              <a:t>منطق</a:t>
            </a:r>
            <a:endParaRPr lang="en-US" sz="3200" dirty="0"/>
          </a:p>
        </p:txBody>
      </p:sp>
      <p:sp>
        <p:nvSpPr>
          <p:cNvPr id="4" name="Slide Number Placeholder 3"/>
          <p:cNvSpPr>
            <a:spLocks noGrp="1"/>
          </p:cNvSpPr>
          <p:nvPr>
            <p:ph type="sldNum" sz="quarter" idx="12"/>
          </p:nvPr>
        </p:nvSpPr>
        <p:spPr/>
        <p:txBody>
          <a:bodyPr/>
          <a:lstStyle/>
          <a:p>
            <a:r>
              <a:rPr lang="fa-IR" dirty="0" smtClean="0"/>
              <a:t>73</a:t>
            </a:r>
            <a:endParaRPr lang="en-US" dirty="0"/>
          </a:p>
        </p:txBody>
      </p:sp>
      <p:sp>
        <p:nvSpPr>
          <p:cNvPr id="5" name="Title 1"/>
          <p:cNvSpPr txBox="1">
            <a:spLocks/>
          </p:cNvSpPr>
          <p:nvPr/>
        </p:nvSpPr>
        <p:spPr>
          <a:xfrm>
            <a:off x="683568" y="1196752"/>
            <a:ext cx="7128792" cy="2448272"/>
          </a:xfrm>
          <a:prstGeom prst="rect">
            <a:avLst/>
          </a:prstGeom>
        </p:spPr>
        <p:txBody>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just" rtl="1"/>
            <a:r>
              <a:rPr lang="fa-IR" sz="4000" b="1" dirty="0" smtClean="0">
                <a:solidFill>
                  <a:schemeClr val="tx1"/>
                </a:solidFill>
              </a:rPr>
              <a:t/>
            </a:r>
            <a:br>
              <a:rPr lang="fa-IR" sz="4000" b="1" dirty="0" smtClean="0">
                <a:solidFill>
                  <a:schemeClr val="tx1"/>
                </a:solidFill>
              </a:rPr>
            </a:br>
            <a:r>
              <a:rPr lang="fa-IR" sz="4000" b="1" dirty="0" smtClean="0">
                <a:solidFill>
                  <a:schemeClr val="tx1"/>
                </a:solidFill>
              </a:rPr>
              <a:t>تعریف، دارای اقسام دیگری نیز هست که در منطق به آنها توجهی نمی شود. </a:t>
            </a:r>
          </a:p>
          <a:p>
            <a:pPr algn="just" rtl="1"/>
            <a:endParaRPr lang="fa-IR" sz="4000" b="1" dirty="0">
              <a:solidFill>
                <a:schemeClr val="tx1"/>
              </a:solidFill>
            </a:endParaRPr>
          </a:p>
          <a:p>
            <a:pPr algn="just" rtl="1"/>
            <a:r>
              <a:rPr lang="fa-IR" sz="4000" b="1" dirty="0" smtClean="0">
                <a:solidFill>
                  <a:schemeClr val="tx1"/>
                </a:solidFill>
              </a:rPr>
              <a:t>مانند</a:t>
            </a:r>
            <a:r>
              <a:rPr lang="fa-IR" sz="4000" b="1" dirty="0">
                <a:solidFill>
                  <a:schemeClr val="tx1"/>
                </a:solidFill>
              </a:rPr>
              <a:t>: خاصه </a:t>
            </a:r>
            <a:r>
              <a:rPr lang="fa-IR" sz="4000" b="1" dirty="0" err="1">
                <a:solidFill>
                  <a:schemeClr val="tx1"/>
                </a:solidFill>
              </a:rPr>
              <a:t>مرکّبه</a:t>
            </a:r>
            <a:r>
              <a:rPr lang="fa-IR" sz="4000" b="1" dirty="0">
                <a:solidFill>
                  <a:schemeClr val="tx1"/>
                </a:solidFill>
              </a:rPr>
              <a:t> و </a:t>
            </a:r>
            <a:r>
              <a:rPr lang="fa-IR" sz="4000" b="1" dirty="0" err="1">
                <a:solidFill>
                  <a:schemeClr val="tx1"/>
                </a:solidFill>
              </a:rPr>
              <a:t>شرحُ</a:t>
            </a:r>
            <a:r>
              <a:rPr lang="fa-IR" sz="4000" b="1" dirty="0">
                <a:solidFill>
                  <a:schemeClr val="tx1"/>
                </a:solidFill>
              </a:rPr>
              <a:t> </a:t>
            </a:r>
            <a:r>
              <a:rPr lang="fa-IR" sz="4000" b="1" dirty="0" err="1" smtClean="0">
                <a:solidFill>
                  <a:schemeClr val="tx1"/>
                </a:solidFill>
              </a:rPr>
              <a:t>الاسم</a:t>
            </a:r>
            <a:endParaRPr lang="en-US" sz="4000" b="1" dirty="0">
              <a:solidFill>
                <a:schemeClr val="tx1"/>
              </a:solidFill>
            </a:endParaRPr>
          </a:p>
          <a:p>
            <a:pPr algn="just" rtl="1"/>
            <a:endParaRPr lang="fa-IR" sz="4000" b="1" dirty="0" smtClean="0">
              <a:solidFill>
                <a:schemeClr val="tx1"/>
              </a:solidFill>
            </a:endParaRPr>
          </a:p>
          <a:p>
            <a:pPr algn="just" rtl="1"/>
            <a:r>
              <a:rPr lang="fa-IR" sz="4000" b="1" dirty="0" smtClean="0">
                <a:solidFill>
                  <a:schemeClr val="tx1"/>
                </a:solidFill>
              </a:rPr>
              <a:t> </a:t>
            </a:r>
            <a:br>
              <a:rPr lang="fa-IR" sz="4000" b="1" dirty="0" smtClean="0">
                <a:solidFill>
                  <a:schemeClr val="tx1"/>
                </a:solidFill>
              </a:rPr>
            </a:br>
            <a:endParaRPr lang="en-US" sz="4000" b="1" dirty="0">
              <a:solidFill>
                <a:schemeClr val="tx1"/>
              </a:solidFill>
            </a:endParaRPr>
          </a:p>
        </p:txBody>
      </p:sp>
    </p:spTree>
    <p:extLst>
      <p:ext uri="{BB962C8B-B14F-4D97-AF65-F5344CB8AC3E}">
        <p14:creationId xmlns:p14="http://schemas.microsoft.com/office/powerpoint/2010/main" val="170000885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نگهدارنده مکان تاریخ 2"/>
          <p:cNvSpPr>
            <a:spLocks noGrp="1"/>
          </p:cNvSpPr>
          <p:nvPr>
            <p:ph type="dt" sz="half" idx="10"/>
          </p:nvPr>
        </p:nvSpPr>
        <p:spPr>
          <a:xfrm rot="16200000">
            <a:off x="8095808" y="1905456"/>
            <a:ext cx="1319201" cy="365760"/>
          </a:xfrm>
        </p:spPr>
        <p:txBody>
          <a:bodyPr/>
          <a:lstStyle/>
          <a:p>
            <a:pPr algn="r"/>
            <a:r>
              <a:rPr lang="fa-IR" sz="3200" dirty="0" smtClean="0"/>
              <a:t>منطق</a:t>
            </a:r>
            <a:endParaRPr lang="en-US" sz="3200" dirty="0"/>
          </a:p>
        </p:txBody>
      </p:sp>
      <p:sp>
        <p:nvSpPr>
          <p:cNvPr id="4" name="Slide Number Placeholder 3"/>
          <p:cNvSpPr>
            <a:spLocks noGrp="1"/>
          </p:cNvSpPr>
          <p:nvPr>
            <p:ph type="sldNum" sz="quarter" idx="12"/>
          </p:nvPr>
        </p:nvSpPr>
        <p:spPr/>
        <p:txBody>
          <a:bodyPr/>
          <a:lstStyle/>
          <a:p>
            <a:r>
              <a:rPr lang="fa-IR" dirty="0" smtClean="0"/>
              <a:t>74</a:t>
            </a:r>
            <a:endParaRPr lang="en-US" dirty="0"/>
          </a:p>
        </p:txBody>
      </p:sp>
      <p:sp>
        <p:nvSpPr>
          <p:cNvPr id="5" name="TextBox 4"/>
          <p:cNvSpPr txBox="1"/>
          <p:nvPr/>
        </p:nvSpPr>
        <p:spPr>
          <a:xfrm>
            <a:off x="961864" y="1428735"/>
            <a:ext cx="6572200" cy="3785652"/>
          </a:xfrm>
          <a:prstGeom prst="rect">
            <a:avLst/>
          </a:prstGeom>
          <a:noFill/>
        </p:spPr>
        <p:txBody>
          <a:bodyPr wrap="square" rtlCol="0">
            <a:spAutoFit/>
          </a:bodyPr>
          <a:lstStyle/>
          <a:p>
            <a:pPr algn="just" rtl="1"/>
            <a:endParaRPr lang="fa-IR" sz="4000" b="1" dirty="0"/>
          </a:p>
          <a:p>
            <a:pPr algn="just" rtl="1"/>
            <a:r>
              <a:rPr lang="fa-IR" sz="4000" b="1" dirty="0" smtClean="0"/>
              <a:t>تعریفی است که از چند خصوصیت مختلف تشکیل شده است. هرکدام از خصوصیات به طور جداگانه به مجهول اختصاص ندارند، اما برروی هم صفت مخصوص مجهول به شمار می آیند.</a:t>
            </a:r>
          </a:p>
        </p:txBody>
      </p:sp>
      <p:sp>
        <p:nvSpPr>
          <p:cNvPr id="2" name="کادر متن 1"/>
          <p:cNvSpPr txBox="1"/>
          <p:nvPr/>
        </p:nvSpPr>
        <p:spPr>
          <a:xfrm>
            <a:off x="1691680" y="620688"/>
            <a:ext cx="5112568" cy="1323439"/>
          </a:xfrm>
          <a:prstGeom prst="rect">
            <a:avLst/>
          </a:prstGeom>
          <a:noFill/>
        </p:spPr>
        <p:txBody>
          <a:bodyPr wrap="square" rtlCol="0">
            <a:spAutoFit/>
          </a:bodyPr>
          <a:lstStyle>
            <a:defPPr>
              <a:defRPr lang="en-US"/>
            </a:defPPr>
            <a:lvl1pPr algn="just" rtl="1">
              <a:defRPr sz="4000" b="1"/>
            </a:lvl1pPr>
          </a:lstStyle>
          <a:p>
            <a:pPr algn="ctr"/>
            <a:r>
              <a:rPr lang="fa-IR" dirty="0" err="1">
                <a:solidFill>
                  <a:schemeClr val="tx1">
                    <a:lumMod val="75000"/>
                    <a:lumOff val="25000"/>
                  </a:schemeClr>
                </a:solidFill>
              </a:rPr>
              <a:t>خاصۀ</a:t>
            </a:r>
            <a:r>
              <a:rPr lang="fa-IR" dirty="0">
                <a:solidFill>
                  <a:schemeClr val="tx1">
                    <a:lumMod val="75000"/>
                    <a:lumOff val="25000"/>
                  </a:schemeClr>
                </a:solidFill>
              </a:rPr>
              <a:t> </a:t>
            </a:r>
            <a:r>
              <a:rPr lang="fa-IR" dirty="0" err="1">
                <a:solidFill>
                  <a:schemeClr val="tx1">
                    <a:lumMod val="75000"/>
                    <a:lumOff val="25000"/>
                  </a:schemeClr>
                </a:solidFill>
              </a:rPr>
              <a:t>مرکبه</a:t>
            </a:r>
            <a:r>
              <a:rPr lang="fa-IR" dirty="0">
                <a:solidFill>
                  <a:schemeClr val="tx1">
                    <a:lumMod val="75000"/>
                    <a:lumOff val="25000"/>
                  </a:schemeClr>
                </a:solidFill>
              </a:rPr>
              <a:t>: </a:t>
            </a:r>
          </a:p>
          <a:p>
            <a:pPr algn="ctr"/>
            <a:endParaRPr lang="en-US" dirty="0">
              <a:solidFill>
                <a:schemeClr val="tx1">
                  <a:lumMod val="75000"/>
                  <a:lumOff val="25000"/>
                </a:schemeClr>
              </a:solidFill>
            </a:endParaRPr>
          </a:p>
        </p:txBody>
      </p:sp>
    </p:spTree>
    <p:extLst>
      <p:ext uri="{BB962C8B-B14F-4D97-AF65-F5344CB8AC3E}">
        <p14:creationId xmlns:p14="http://schemas.microsoft.com/office/powerpoint/2010/main" val="2090093031"/>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نگهدارنده مکان تاریخ 2"/>
          <p:cNvSpPr>
            <a:spLocks noGrp="1"/>
          </p:cNvSpPr>
          <p:nvPr>
            <p:ph type="dt" sz="half" idx="10"/>
          </p:nvPr>
        </p:nvSpPr>
        <p:spPr>
          <a:xfrm rot="16200000">
            <a:off x="8095808" y="1905456"/>
            <a:ext cx="1319201" cy="365760"/>
          </a:xfrm>
        </p:spPr>
        <p:txBody>
          <a:bodyPr/>
          <a:lstStyle/>
          <a:p>
            <a:pPr algn="r"/>
            <a:r>
              <a:rPr lang="fa-IR" sz="3200" dirty="0" smtClean="0"/>
              <a:t>منطق</a:t>
            </a:r>
            <a:endParaRPr lang="en-US" sz="3200" dirty="0"/>
          </a:p>
        </p:txBody>
      </p:sp>
      <p:sp>
        <p:nvSpPr>
          <p:cNvPr id="4" name="Slide Number Placeholder 3"/>
          <p:cNvSpPr>
            <a:spLocks noGrp="1"/>
          </p:cNvSpPr>
          <p:nvPr>
            <p:ph type="sldNum" sz="quarter" idx="12"/>
          </p:nvPr>
        </p:nvSpPr>
        <p:spPr/>
        <p:txBody>
          <a:bodyPr/>
          <a:lstStyle/>
          <a:p>
            <a:r>
              <a:rPr lang="fa-IR" dirty="0" smtClean="0"/>
              <a:t>75</a:t>
            </a:r>
            <a:endParaRPr lang="en-US" dirty="0"/>
          </a:p>
        </p:txBody>
      </p:sp>
      <p:sp>
        <p:nvSpPr>
          <p:cNvPr id="5" name="TextBox 4"/>
          <p:cNvSpPr txBox="1"/>
          <p:nvPr/>
        </p:nvSpPr>
        <p:spPr>
          <a:xfrm>
            <a:off x="755576" y="260648"/>
            <a:ext cx="7056784" cy="6247864"/>
          </a:xfrm>
          <a:prstGeom prst="rect">
            <a:avLst/>
          </a:prstGeom>
          <a:noFill/>
        </p:spPr>
        <p:txBody>
          <a:bodyPr wrap="square" rtlCol="0">
            <a:spAutoFit/>
          </a:bodyPr>
          <a:lstStyle/>
          <a:p>
            <a:pPr algn="just" rtl="1"/>
            <a:r>
              <a:rPr lang="fa-IR" sz="4000" b="1" dirty="0" smtClean="0"/>
              <a:t>مثلاً در تعریف«خفاش» می گویند:</a:t>
            </a:r>
          </a:p>
          <a:p>
            <a:pPr algn="just" rtl="1"/>
            <a:endParaRPr lang="fa-IR" sz="4000" b="1" dirty="0" smtClean="0"/>
          </a:p>
          <a:p>
            <a:pPr algn="just" rtl="1"/>
            <a:r>
              <a:rPr lang="fa-IR" sz="4000" b="1" dirty="0" smtClean="0"/>
              <a:t> «پرنده ای است زاینده». «پرنده بودن» به خفاش اختصاص ندارد، زیرا پرندگان دیگری هم هستند، همچنین «زاییدن» مخصوص خفاش نیست. اما این دو صفت بر روی هم یعنی، «پرنده بودن و زاینده بودن» مخصوص خفاش است، زیرا پرندگان دیگر نمی زایند. این گونه تعریف در علوم طبیعی بسیار اهمیت دارد. </a:t>
            </a:r>
            <a:endParaRPr lang="en-US" sz="4000" b="1" dirty="0"/>
          </a:p>
        </p:txBody>
      </p:sp>
    </p:spTree>
    <p:extLst>
      <p:ext uri="{BB962C8B-B14F-4D97-AF65-F5344CB8AC3E}">
        <p14:creationId xmlns:p14="http://schemas.microsoft.com/office/powerpoint/2010/main" val="16444839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oter Placeholder 4"/>
          <p:cNvSpPr>
            <a:spLocks noGrp="1"/>
          </p:cNvSpPr>
          <p:nvPr>
            <p:ph type="ftr" sz="quarter" idx="11"/>
          </p:nvPr>
        </p:nvSpPr>
        <p:spPr>
          <a:xfrm rot="16200000">
            <a:off x="7586910" y="3997713"/>
            <a:ext cx="2367281" cy="365760"/>
          </a:xfrm>
        </p:spPr>
        <p:txBody>
          <a:bodyPr/>
          <a:lstStyle/>
          <a:p>
            <a:r>
              <a:rPr lang="fa-IR" sz="2800" dirty="0" smtClean="0"/>
              <a:t>مولایی</a:t>
            </a:r>
            <a:endParaRPr lang="en-US" sz="2800" dirty="0"/>
          </a:p>
        </p:txBody>
      </p:sp>
      <p:sp>
        <p:nvSpPr>
          <p:cNvPr id="6" name="Slide Number Placeholder 5"/>
          <p:cNvSpPr>
            <a:spLocks noGrp="1"/>
          </p:cNvSpPr>
          <p:nvPr>
            <p:ph type="sldNum" sz="quarter" idx="12"/>
          </p:nvPr>
        </p:nvSpPr>
        <p:spPr/>
        <p:txBody>
          <a:bodyPr/>
          <a:lstStyle/>
          <a:p>
            <a:r>
              <a:rPr lang="fa-IR" b="1" dirty="0" smtClean="0"/>
              <a:t>76</a:t>
            </a:r>
            <a:endParaRPr lang="en-US" b="1" dirty="0"/>
          </a:p>
        </p:txBody>
      </p:sp>
      <p:sp>
        <p:nvSpPr>
          <p:cNvPr id="7" name="TextBox 6"/>
          <p:cNvSpPr txBox="1"/>
          <p:nvPr/>
        </p:nvSpPr>
        <p:spPr>
          <a:xfrm>
            <a:off x="467544" y="1340768"/>
            <a:ext cx="7344816" cy="3785652"/>
          </a:xfrm>
          <a:prstGeom prst="rect">
            <a:avLst/>
          </a:prstGeom>
          <a:noFill/>
        </p:spPr>
        <p:txBody>
          <a:bodyPr wrap="square" rtlCol="0">
            <a:spAutoFit/>
          </a:bodyPr>
          <a:lstStyle/>
          <a:p>
            <a:pPr algn="just" rtl="1"/>
            <a:r>
              <a:rPr lang="fa-IR" sz="4000" b="1" dirty="0" smtClean="0"/>
              <a:t>عبارت است از تفسیر یک کلمه با کلمه ای دیگر که از آن آشناتر و مأنوس تر باشد. به بیانی دیگر، شرح الاسم معنی کردن یک کلمه است برای روشن شدن آن. مثل اینکه بگوییم </a:t>
            </a:r>
            <a:r>
              <a:rPr lang="fa-IR" sz="4000" b="1" dirty="0" smtClean="0">
                <a:solidFill>
                  <a:schemeClr val="accent5"/>
                </a:solidFill>
              </a:rPr>
              <a:t>«وجود» </a:t>
            </a:r>
            <a:r>
              <a:rPr lang="fa-IR" sz="4000" b="1" dirty="0" smtClean="0"/>
              <a:t>یعنی </a:t>
            </a:r>
            <a:r>
              <a:rPr lang="fa-IR" sz="4000" b="1" dirty="0" smtClean="0">
                <a:solidFill>
                  <a:schemeClr val="accent5"/>
                </a:solidFill>
              </a:rPr>
              <a:t>«هستی» </a:t>
            </a:r>
            <a:r>
              <a:rPr lang="fa-IR" sz="4000" b="1" dirty="0" smtClean="0"/>
              <a:t>و </a:t>
            </a:r>
            <a:r>
              <a:rPr lang="fa-IR" sz="4000" b="1" dirty="0" smtClean="0">
                <a:solidFill>
                  <a:schemeClr val="accent5"/>
                </a:solidFill>
              </a:rPr>
              <a:t>«علم» </a:t>
            </a:r>
            <a:r>
              <a:rPr lang="fa-IR" sz="4000" b="1" dirty="0" smtClean="0"/>
              <a:t>یعنی </a:t>
            </a:r>
            <a:r>
              <a:rPr lang="fa-IR" sz="4000" b="1" dirty="0" smtClean="0">
                <a:solidFill>
                  <a:schemeClr val="accent5"/>
                </a:solidFill>
              </a:rPr>
              <a:t>«آگاهی» </a:t>
            </a:r>
            <a:r>
              <a:rPr lang="fa-IR" sz="4000" b="1" dirty="0"/>
              <a:t>و امثال آن .</a:t>
            </a:r>
            <a:endParaRPr lang="en-US" sz="4000" b="1" dirty="0"/>
          </a:p>
        </p:txBody>
      </p:sp>
      <p:sp>
        <p:nvSpPr>
          <p:cNvPr id="3" name="کادر متن 2"/>
          <p:cNvSpPr txBox="1"/>
          <p:nvPr/>
        </p:nvSpPr>
        <p:spPr>
          <a:xfrm>
            <a:off x="2483768" y="445900"/>
            <a:ext cx="2736304" cy="707886"/>
          </a:xfrm>
          <a:prstGeom prst="rect">
            <a:avLst/>
          </a:prstGeom>
          <a:noFill/>
        </p:spPr>
        <p:txBody>
          <a:bodyPr wrap="square" rtlCol="0">
            <a:spAutoFit/>
          </a:bodyPr>
          <a:lstStyle>
            <a:defPPr>
              <a:defRPr lang="en-US"/>
            </a:defPPr>
            <a:lvl1pPr algn="ctr" rtl="1">
              <a:defRPr sz="4000" b="1">
                <a:solidFill>
                  <a:schemeClr val="tx1">
                    <a:lumMod val="75000"/>
                    <a:lumOff val="25000"/>
                  </a:schemeClr>
                </a:solidFill>
              </a:defRPr>
            </a:lvl1pPr>
          </a:lstStyle>
          <a:p>
            <a:r>
              <a:rPr lang="fa-IR" dirty="0"/>
              <a:t>شرح </a:t>
            </a:r>
            <a:r>
              <a:rPr lang="fa-IR" dirty="0" err="1"/>
              <a:t>الاسم</a:t>
            </a:r>
            <a:endParaRPr lang="en-US" dirty="0"/>
          </a:p>
        </p:txBody>
      </p:sp>
    </p:spTree>
    <p:extLst>
      <p:ext uri="{BB962C8B-B14F-4D97-AF65-F5344CB8AC3E}">
        <p14:creationId xmlns:p14="http://schemas.microsoft.com/office/powerpoint/2010/main" val="346176050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77</a:t>
            </a:r>
            <a:endParaRPr lang="en-US" dirty="0"/>
          </a:p>
        </p:txBody>
      </p:sp>
      <p:graphicFrame>
        <p:nvGraphicFramePr>
          <p:cNvPr id="11" name="Table 10"/>
          <p:cNvGraphicFramePr>
            <a:graphicFrameLocks noGrp="1"/>
          </p:cNvGraphicFramePr>
          <p:nvPr>
            <p:extLst>
              <p:ext uri="{D42A27DB-BD31-4B8C-83A1-F6EECF244321}">
                <p14:modId xmlns:p14="http://schemas.microsoft.com/office/powerpoint/2010/main" val="2247956280"/>
              </p:ext>
            </p:extLst>
          </p:nvPr>
        </p:nvGraphicFramePr>
        <p:xfrm>
          <a:off x="323528" y="1428736"/>
          <a:ext cx="8496943" cy="5120640"/>
        </p:xfrm>
        <a:graphic>
          <a:graphicData uri="http://schemas.openxmlformats.org/drawingml/2006/table">
            <a:tbl>
              <a:tblPr firstRow="1" bandRow="1">
                <a:tableStyleId>{5940675A-B579-460E-94D1-54222C63F5DA}</a:tableStyleId>
              </a:tblPr>
              <a:tblGrid>
                <a:gridCol w="5244215">
                  <a:extLst>
                    <a:ext uri="{9D8B030D-6E8A-4147-A177-3AD203B41FA5}">
                      <a16:colId xmlns:a16="http://schemas.microsoft.com/office/drawing/2014/main" val="20000"/>
                    </a:ext>
                  </a:extLst>
                </a:gridCol>
                <a:gridCol w="2389781">
                  <a:extLst>
                    <a:ext uri="{9D8B030D-6E8A-4147-A177-3AD203B41FA5}">
                      <a16:colId xmlns:a16="http://schemas.microsoft.com/office/drawing/2014/main" val="20001"/>
                    </a:ext>
                  </a:extLst>
                </a:gridCol>
                <a:gridCol w="862947">
                  <a:extLst>
                    <a:ext uri="{9D8B030D-6E8A-4147-A177-3AD203B41FA5}">
                      <a16:colId xmlns:a16="http://schemas.microsoft.com/office/drawing/2014/main" val="20002"/>
                    </a:ext>
                  </a:extLst>
                </a:gridCol>
              </a:tblGrid>
              <a:tr h="821269">
                <a:tc>
                  <a:txBody>
                    <a:bodyPr/>
                    <a:lstStyle/>
                    <a:p>
                      <a:pPr algn="r" rtl="1"/>
                      <a:r>
                        <a:rPr lang="fa-IR" sz="2500" b="1" dirty="0" smtClean="0">
                          <a:cs typeface="B Lotus" pitchFamily="2" charset="-78"/>
                        </a:rPr>
                        <a:t>1. </a:t>
                      </a:r>
                      <a:r>
                        <a:rPr lang="fa-IR" sz="2500" b="1" dirty="0" smtClean="0"/>
                        <a:t>تام: جنس قریب + فصل قریب</a:t>
                      </a:r>
                    </a:p>
                    <a:p>
                      <a:pPr algn="r" rtl="1"/>
                      <a:r>
                        <a:rPr lang="fa-IR" sz="2500" b="1" dirty="0" smtClean="0"/>
                        <a:t>حیوان + ناطق </a:t>
                      </a:r>
                      <a:endParaRPr lang="en-US" sz="2500" b="1" dirty="0">
                        <a:solidFill>
                          <a:schemeClr val="bg1"/>
                        </a:solidFill>
                      </a:endParaRPr>
                    </a:p>
                  </a:txBody>
                  <a:tcPr>
                    <a:solidFill>
                      <a:schemeClr val="accent3"/>
                    </a:solidFill>
                  </a:tcPr>
                </a:tc>
                <a:tc rowSpan="2">
                  <a:txBody>
                    <a:bodyPr/>
                    <a:lstStyle/>
                    <a:p>
                      <a:endParaRPr lang="fa-IR" sz="2500" b="1" dirty="0" smtClean="0"/>
                    </a:p>
                    <a:p>
                      <a:pPr algn="r" rtl="1"/>
                      <a:r>
                        <a:rPr lang="fa-IR" sz="2500" b="1" dirty="0" smtClean="0"/>
                        <a:t>الف )  حد</a:t>
                      </a:r>
                      <a:endParaRPr lang="en-US" sz="2500" b="1" dirty="0">
                        <a:solidFill>
                          <a:schemeClr val="bg1"/>
                        </a:solidFill>
                      </a:endParaRPr>
                    </a:p>
                  </a:txBody>
                  <a:tcPr>
                    <a:solidFill>
                      <a:schemeClr val="bg2"/>
                    </a:solidFill>
                  </a:tcPr>
                </a:tc>
                <a:tc rowSpan="6">
                  <a:txBody>
                    <a:bodyPr/>
                    <a:lstStyle/>
                    <a:p>
                      <a:pPr algn="ctr"/>
                      <a:r>
                        <a:rPr lang="fa-IR" sz="2500" b="1" dirty="0" smtClean="0">
                          <a:solidFill>
                            <a:schemeClr val="bg1"/>
                          </a:solidFill>
                        </a:rPr>
                        <a:t>اقسام تعریف (معرف)</a:t>
                      </a:r>
                      <a:endParaRPr lang="en-US" sz="2500" b="1" dirty="0">
                        <a:solidFill>
                          <a:schemeClr val="bg1"/>
                        </a:solidFill>
                      </a:endParaRPr>
                    </a:p>
                  </a:txBody>
                  <a:tcPr vert="vert270">
                    <a:solidFill>
                      <a:schemeClr val="tx2"/>
                    </a:solidFill>
                  </a:tcPr>
                </a:tc>
                <a:extLst>
                  <a:ext uri="{0D108BD9-81ED-4DB2-BD59-A6C34878D82A}">
                    <a16:rowId xmlns:a16="http://schemas.microsoft.com/office/drawing/2014/main" val="10000"/>
                  </a:ext>
                </a:extLst>
              </a:tr>
              <a:tr h="821269">
                <a:tc>
                  <a:txBody>
                    <a:bodyPr/>
                    <a:lstStyle/>
                    <a:p>
                      <a:pPr algn="r" rtl="1"/>
                      <a:r>
                        <a:rPr lang="fa-IR" sz="2500" b="1" dirty="0" smtClean="0">
                          <a:cs typeface="B Lotus" pitchFamily="2" charset="-78"/>
                        </a:rPr>
                        <a:t>2. </a:t>
                      </a:r>
                      <a:r>
                        <a:rPr lang="fa-IR" sz="2500" b="1" dirty="0" smtClean="0"/>
                        <a:t>ناقص: جنس بعید + فصل قریب</a:t>
                      </a:r>
                    </a:p>
                    <a:p>
                      <a:pPr algn="r" rtl="1"/>
                      <a:r>
                        <a:rPr lang="fa-IR" sz="2500" b="1" dirty="0" smtClean="0"/>
                        <a:t>جسم نامی + ناطق </a:t>
                      </a:r>
                      <a:endParaRPr lang="en-US" sz="2500" b="1" dirty="0">
                        <a:solidFill>
                          <a:schemeClr val="bg1"/>
                        </a:solidFill>
                      </a:endParaRPr>
                    </a:p>
                  </a:txBody>
                  <a:tcPr>
                    <a:solidFill>
                      <a:schemeClr val="accent3"/>
                    </a:solidFill>
                  </a:tcPr>
                </a:tc>
                <a:tc vMerge="1">
                  <a:txBody>
                    <a:bodyPr/>
                    <a:lstStyle/>
                    <a:p>
                      <a:endParaRPr lang="en-US" dirty="0"/>
                    </a:p>
                  </a:txBody>
                  <a:tcPr/>
                </a:tc>
                <a:tc vMerge="1">
                  <a:txBody>
                    <a:bodyPr/>
                    <a:lstStyle/>
                    <a:p>
                      <a:endParaRPr lang="en-US" dirty="0"/>
                    </a:p>
                  </a:txBody>
                  <a:tcPr/>
                </a:tc>
                <a:extLst>
                  <a:ext uri="{0D108BD9-81ED-4DB2-BD59-A6C34878D82A}">
                    <a16:rowId xmlns:a16="http://schemas.microsoft.com/office/drawing/2014/main" val="10001"/>
                  </a:ext>
                </a:extLst>
              </a:tr>
              <a:tr h="821269">
                <a:tc>
                  <a:txBody>
                    <a:bodyPr/>
                    <a:lstStyle/>
                    <a:p>
                      <a:pPr marL="342900" indent="-342900" algn="r" rtl="1">
                        <a:buNone/>
                      </a:pPr>
                      <a:r>
                        <a:rPr lang="fa-IR" sz="2500" b="1" dirty="0" smtClean="0">
                          <a:cs typeface="B Lotus" pitchFamily="2" charset="-78"/>
                        </a:rPr>
                        <a:t>1</a:t>
                      </a:r>
                      <a:r>
                        <a:rPr lang="fa-IR" sz="2500" b="1" dirty="0" smtClean="0"/>
                        <a:t>. تام: جنس قریب + عرض خاص</a:t>
                      </a:r>
                    </a:p>
                    <a:p>
                      <a:pPr marL="342900" indent="-342900" algn="r" rtl="1">
                        <a:buNone/>
                      </a:pPr>
                      <a:r>
                        <a:rPr lang="fa-IR" sz="2500" b="1" dirty="0" smtClean="0"/>
                        <a:t>حیوان</a:t>
                      </a:r>
                      <a:r>
                        <a:rPr lang="fa-IR" sz="2500" b="1" baseline="0" dirty="0" smtClean="0"/>
                        <a:t> + خندان </a:t>
                      </a:r>
                      <a:endParaRPr lang="en-US" sz="2500" b="1" dirty="0">
                        <a:solidFill>
                          <a:schemeClr val="bg1"/>
                        </a:solidFill>
                      </a:endParaRPr>
                    </a:p>
                  </a:txBody>
                  <a:tcPr>
                    <a:solidFill>
                      <a:schemeClr val="accent3"/>
                    </a:solidFill>
                  </a:tcPr>
                </a:tc>
                <a:tc rowSpan="2">
                  <a:txBody>
                    <a:bodyPr/>
                    <a:lstStyle/>
                    <a:p>
                      <a:pPr algn="r"/>
                      <a:endParaRPr lang="fa-IR" sz="2500" b="1" dirty="0" smtClean="0"/>
                    </a:p>
                    <a:p>
                      <a:pPr algn="r" rtl="1"/>
                      <a:r>
                        <a:rPr lang="fa-IR" sz="2500" b="1" dirty="0" smtClean="0"/>
                        <a:t>ب) رسم</a:t>
                      </a:r>
                      <a:endParaRPr lang="en-US" sz="2500" b="1" dirty="0">
                        <a:solidFill>
                          <a:schemeClr val="bg1"/>
                        </a:solidFill>
                      </a:endParaRPr>
                    </a:p>
                  </a:txBody>
                  <a:tcPr>
                    <a:solidFill>
                      <a:schemeClr val="bg2"/>
                    </a:solidFill>
                  </a:tcPr>
                </a:tc>
                <a:tc vMerge="1">
                  <a:txBody>
                    <a:bodyPr/>
                    <a:lstStyle/>
                    <a:p>
                      <a:endParaRPr lang="en-US" dirty="0"/>
                    </a:p>
                  </a:txBody>
                  <a:tcPr/>
                </a:tc>
                <a:extLst>
                  <a:ext uri="{0D108BD9-81ED-4DB2-BD59-A6C34878D82A}">
                    <a16:rowId xmlns:a16="http://schemas.microsoft.com/office/drawing/2014/main" val="10002"/>
                  </a:ext>
                </a:extLst>
              </a:tr>
              <a:tr h="821269">
                <a:tc>
                  <a:txBody>
                    <a:bodyPr/>
                    <a:lstStyle/>
                    <a:p>
                      <a:pPr algn="r" rtl="1"/>
                      <a:r>
                        <a:rPr lang="fa-IR" sz="2500" b="1" dirty="0" smtClean="0">
                          <a:cs typeface="B Lotus" pitchFamily="2" charset="-78"/>
                        </a:rPr>
                        <a:t>2.</a:t>
                      </a:r>
                      <a:r>
                        <a:rPr lang="fa-IR" sz="2500" b="1" baseline="0" dirty="0" smtClean="0">
                          <a:cs typeface="B Lotus" pitchFamily="2" charset="-78"/>
                        </a:rPr>
                        <a:t> </a:t>
                      </a:r>
                      <a:r>
                        <a:rPr lang="fa-IR" sz="2500" b="1" baseline="0" dirty="0" smtClean="0"/>
                        <a:t>ناقص: جنس بعید + عرض خاص</a:t>
                      </a:r>
                    </a:p>
                    <a:p>
                      <a:pPr algn="r" rtl="1"/>
                      <a:r>
                        <a:rPr lang="fa-IR" sz="2500" b="1" baseline="0" dirty="0" smtClean="0"/>
                        <a:t>جسم نامی + خندان </a:t>
                      </a:r>
                      <a:endParaRPr lang="en-US" sz="2500" b="1" dirty="0">
                        <a:solidFill>
                          <a:schemeClr val="bg1"/>
                        </a:solidFill>
                      </a:endParaRPr>
                    </a:p>
                  </a:txBody>
                  <a:tcPr>
                    <a:solidFill>
                      <a:schemeClr val="accent3"/>
                    </a:solidFill>
                  </a:tcPr>
                </a:tc>
                <a:tc vMerge="1">
                  <a:txBody>
                    <a:bodyPr/>
                    <a:lstStyle/>
                    <a:p>
                      <a:endParaRPr lang="en-US" dirty="0"/>
                    </a:p>
                  </a:txBody>
                  <a:tcPr/>
                </a:tc>
                <a:tc vMerge="1">
                  <a:txBody>
                    <a:bodyPr/>
                    <a:lstStyle/>
                    <a:p>
                      <a:endParaRPr lang="en-US" dirty="0"/>
                    </a:p>
                  </a:txBody>
                  <a:tcPr/>
                </a:tc>
                <a:extLst>
                  <a:ext uri="{0D108BD9-81ED-4DB2-BD59-A6C34878D82A}">
                    <a16:rowId xmlns:a16="http://schemas.microsoft.com/office/drawing/2014/main" val="10003"/>
                  </a:ext>
                </a:extLst>
              </a:tr>
              <a:tr h="821269">
                <a:tc>
                  <a:txBody>
                    <a:bodyPr/>
                    <a:lstStyle/>
                    <a:p>
                      <a:pPr algn="r" rtl="1"/>
                      <a:r>
                        <a:rPr lang="fa-IR" sz="2500" b="1" dirty="0" smtClean="0"/>
                        <a:t>مجموع چند صفت که به امری اختصاص دارد (پرندۀ زاینده در تعریف خفاش).</a:t>
                      </a:r>
                      <a:endParaRPr lang="en-US" sz="2500" b="1" dirty="0">
                        <a:solidFill>
                          <a:schemeClr val="bg1"/>
                        </a:solidFill>
                      </a:endParaRPr>
                    </a:p>
                  </a:txBody>
                  <a:tcPr>
                    <a:solidFill>
                      <a:schemeClr val="accent3"/>
                    </a:solidFill>
                  </a:tcPr>
                </a:tc>
                <a:tc>
                  <a:txBody>
                    <a:bodyPr/>
                    <a:lstStyle/>
                    <a:p>
                      <a:pPr algn="r" rtl="1"/>
                      <a:r>
                        <a:rPr lang="fa-IR" sz="2500" b="1" dirty="0" smtClean="0"/>
                        <a:t>ج) خاصه مرکبه</a:t>
                      </a:r>
                      <a:endParaRPr lang="en-US" sz="2500" b="1" dirty="0">
                        <a:solidFill>
                          <a:schemeClr val="bg1"/>
                        </a:solidFill>
                      </a:endParaRPr>
                    </a:p>
                  </a:txBody>
                  <a:tcPr>
                    <a:solidFill>
                      <a:schemeClr val="bg2"/>
                    </a:solidFill>
                  </a:tcPr>
                </a:tc>
                <a:tc vMerge="1">
                  <a:txBody>
                    <a:bodyPr/>
                    <a:lstStyle/>
                    <a:p>
                      <a:endParaRPr lang="en-US" dirty="0"/>
                    </a:p>
                  </a:txBody>
                  <a:tcPr/>
                </a:tc>
                <a:extLst>
                  <a:ext uri="{0D108BD9-81ED-4DB2-BD59-A6C34878D82A}">
                    <a16:rowId xmlns:a16="http://schemas.microsoft.com/office/drawing/2014/main" val="10004"/>
                  </a:ext>
                </a:extLst>
              </a:tr>
              <a:tr h="821269">
                <a:tc>
                  <a:txBody>
                    <a:bodyPr/>
                    <a:lstStyle/>
                    <a:p>
                      <a:pPr algn="r" rtl="1"/>
                      <a:r>
                        <a:rPr lang="fa-IR" sz="2500" b="1" dirty="0" smtClean="0"/>
                        <a:t>معنی کردن کلمه ( مثل معنی</a:t>
                      </a:r>
                      <a:r>
                        <a:rPr lang="fa-IR" sz="2500" b="1" baseline="0" dirty="0" smtClean="0"/>
                        <a:t> کردن وجود به هستی).</a:t>
                      </a:r>
                      <a:endParaRPr lang="en-US" sz="2500" b="1" dirty="0">
                        <a:solidFill>
                          <a:schemeClr val="bg1"/>
                        </a:solidFill>
                      </a:endParaRPr>
                    </a:p>
                  </a:txBody>
                  <a:tcPr>
                    <a:solidFill>
                      <a:schemeClr val="accent3"/>
                    </a:solidFill>
                  </a:tcPr>
                </a:tc>
                <a:tc>
                  <a:txBody>
                    <a:bodyPr/>
                    <a:lstStyle/>
                    <a:p>
                      <a:pPr algn="r" rtl="1"/>
                      <a:r>
                        <a:rPr lang="fa-IR" sz="2500" b="1" dirty="0" smtClean="0"/>
                        <a:t>د) شرح الاسم</a:t>
                      </a:r>
                      <a:endParaRPr lang="en-US" sz="2500" b="1" dirty="0">
                        <a:solidFill>
                          <a:schemeClr val="bg1"/>
                        </a:solidFill>
                      </a:endParaRPr>
                    </a:p>
                  </a:txBody>
                  <a:tcPr>
                    <a:solidFill>
                      <a:schemeClr val="bg2"/>
                    </a:solidFill>
                  </a:tcPr>
                </a:tc>
                <a:tc vMerge="1">
                  <a:txBody>
                    <a:bodyPr/>
                    <a:lstStyle/>
                    <a:p>
                      <a:endParaRPr lang="en-US" dirty="0"/>
                    </a:p>
                  </a:txBody>
                  <a:tcPr/>
                </a:tc>
                <a:extLst>
                  <a:ext uri="{0D108BD9-81ED-4DB2-BD59-A6C34878D82A}">
                    <a16:rowId xmlns:a16="http://schemas.microsoft.com/office/drawing/2014/main" val="10005"/>
                  </a:ext>
                </a:extLst>
              </a:tr>
            </a:tbl>
          </a:graphicData>
        </a:graphic>
      </p:graphicFrame>
      <p:grpSp>
        <p:nvGrpSpPr>
          <p:cNvPr id="30" name="Group 29"/>
          <p:cNvGrpSpPr/>
          <p:nvPr/>
        </p:nvGrpSpPr>
        <p:grpSpPr>
          <a:xfrm>
            <a:off x="1036992" y="1854651"/>
            <a:ext cx="2210524" cy="2942292"/>
            <a:chOff x="1647096" y="1738533"/>
            <a:chExt cx="2210524" cy="2942292"/>
          </a:xfrm>
        </p:grpSpPr>
        <p:cxnSp>
          <p:nvCxnSpPr>
            <p:cNvPr id="13" name="Straight Arrow Connector 12"/>
            <p:cNvCxnSpPr/>
            <p:nvPr/>
          </p:nvCxnSpPr>
          <p:spPr>
            <a:xfrm rot="10800000">
              <a:off x="2571736" y="1928802"/>
              <a:ext cx="128588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9" name="TextBox 18"/>
            <p:cNvSpPr txBox="1"/>
            <p:nvPr/>
          </p:nvSpPr>
          <p:spPr>
            <a:xfrm>
              <a:off x="1660728" y="1738533"/>
              <a:ext cx="1000132" cy="400110"/>
            </a:xfrm>
            <a:prstGeom prst="rect">
              <a:avLst/>
            </a:prstGeom>
            <a:noFill/>
          </p:spPr>
          <p:txBody>
            <a:bodyPr wrap="square" rtlCol="0">
              <a:spAutoFit/>
            </a:bodyPr>
            <a:lstStyle/>
            <a:p>
              <a:pPr algn="ctr"/>
              <a:r>
                <a:rPr lang="fa-IR" sz="2000" b="1" dirty="0" smtClean="0"/>
                <a:t>انسان</a:t>
              </a:r>
              <a:endParaRPr lang="en-US" sz="2000" b="1" dirty="0"/>
            </a:p>
          </p:txBody>
        </p:sp>
        <p:cxnSp>
          <p:nvCxnSpPr>
            <p:cNvPr id="21" name="Straight Arrow Connector 20"/>
            <p:cNvCxnSpPr/>
            <p:nvPr/>
          </p:nvCxnSpPr>
          <p:spPr>
            <a:xfrm rot="10800000">
              <a:off x="2571736" y="2796508"/>
              <a:ext cx="107157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2" name="TextBox 21"/>
            <p:cNvSpPr txBox="1"/>
            <p:nvPr/>
          </p:nvSpPr>
          <p:spPr>
            <a:xfrm>
              <a:off x="1647096" y="2589441"/>
              <a:ext cx="1071570" cy="400110"/>
            </a:xfrm>
            <a:prstGeom prst="rect">
              <a:avLst/>
            </a:prstGeom>
            <a:noFill/>
          </p:spPr>
          <p:txBody>
            <a:bodyPr wrap="square" rtlCol="0">
              <a:spAutoFit/>
            </a:bodyPr>
            <a:lstStyle/>
            <a:p>
              <a:pPr algn="ctr"/>
              <a:r>
                <a:rPr lang="fa-IR" sz="2000" b="1" dirty="0" smtClean="0"/>
                <a:t>انسان</a:t>
              </a:r>
              <a:endParaRPr lang="en-US" sz="2000" b="1" dirty="0"/>
            </a:p>
          </p:txBody>
        </p:sp>
        <p:cxnSp>
          <p:nvCxnSpPr>
            <p:cNvPr id="24" name="Straight Arrow Connector 23"/>
            <p:cNvCxnSpPr/>
            <p:nvPr/>
          </p:nvCxnSpPr>
          <p:spPr>
            <a:xfrm rot="10800000">
              <a:off x="2588582" y="3606424"/>
              <a:ext cx="114300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5" name="TextBox 24"/>
            <p:cNvSpPr txBox="1"/>
            <p:nvPr/>
          </p:nvSpPr>
          <p:spPr>
            <a:xfrm>
              <a:off x="1704886" y="3361616"/>
              <a:ext cx="1000132" cy="400110"/>
            </a:xfrm>
            <a:prstGeom prst="rect">
              <a:avLst/>
            </a:prstGeom>
            <a:noFill/>
          </p:spPr>
          <p:txBody>
            <a:bodyPr wrap="square" rtlCol="0">
              <a:spAutoFit/>
            </a:bodyPr>
            <a:lstStyle/>
            <a:p>
              <a:pPr algn="ctr"/>
              <a:r>
                <a:rPr lang="fa-IR" sz="2000" b="1" dirty="0" smtClean="0"/>
                <a:t>انسان</a:t>
              </a:r>
              <a:endParaRPr lang="en-US" sz="2000" b="1" dirty="0"/>
            </a:p>
          </p:txBody>
        </p:sp>
        <p:cxnSp>
          <p:nvCxnSpPr>
            <p:cNvPr id="27" name="Straight Arrow Connector 26"/>
            <p:cNvCxnSpPr/>
            <p:nvPr/>
          </p:nvCxnSpPr>
          <p:spPr>
            <a:xfrm rot="10800000">
              <a:off x="2571736" y="4508134"/>
              <a:ext cx="92869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9" name="TextBox 28"/>
            <p:cNvSpPr txBox="1"/>
            <p:nvPr/>
          </p:nvSpPr>
          <p:spPr>
            <a:xfrm>
              <a:off x="1806818" y="4280715"/>
              <a:ext cx="785818" cy="400110"/>
            </a:xfrm>
            <a:prstGeom prst="rect">
              <a:avLst/>
            </a:prstGeom>
            <a:noFill/>
          </p:spPr>
          <p:txBody>
            <a:bodyPr wrap="square" rtlCol="0">
              <a:spAutoFit/>
            </a:bodyPr>
            <a:lstStyle/>
            <a:p>
              <a:pPr algn="ctr"/>
              <a:r>
                <a:rPr lang="fa-IR" sz="2000" b="1" dirty="0" smtClean="0"/>
                <a:t>انسان</a:t>
              </a:r>
              <a:endParaRPr lang="en-US" sz="2000" b="1" dirty="0"/>
            </a:p>
          </p:txBody>
        </p:sp>
      </p:grpSp>
      <p:sp>
        <p:nvSpPr>
          <p:cNvPr id="16" name="Rounded Rectangle 1"/>
          <p:cNvSpPr/>
          <p:nvPr/>
        </p:nvSpPr>
        <p:spPr>
          <a:xfrm>
            <a:off x="683568" y="318085"/>
            <a:ext cx="7056784" cy="826714"/>
          </a:xfrm>
          <a:prstGeom prst="roundRect">
            <a:avLst/>
          </a:prstGeom>
        </p:spPr>
        <p:style>
          <a:lnRef idx="3">
            <a:schemeClr val="lt1"/>
          </a:lnRef>
          <a:fillRef idx="1">
            <a:schemeClr val="accent1"/>
          </a:fillRef>
          <a:effectRef idx="1">
            <a:schemeClr val="accent1"/>
          </a:effectRef>
          <a:fontRef idx="minor">
            <a:schemeClr val="lt1"/>
          </a:fontRef>
        </p:style>
        <p:txBody>
          <a:bodyPr rtlCol="1" anchor="ctr"/>
          <a:lstStyle/>
          <a:p>
            <a:pPr algn="ctr" rtl="1"/>
            <a:r>
              <a:rPr lang="fa-IR" sz="3200" b="1" dirty="0" smtClean="0">
                <a:solidFill>
                  <a:schemeClr val="bg1"/>
                </a:solidFill>
              </a:rPr>
              <a:t>اقسام </a:t>
            </a:r>
            <a:r>
              <a:rPr lang="fa-IR" sz="3200" b="1" dirty="0">
                <a:solidFill>
                  <a:schemeClr val="bg1"/>
                </a:solidFill>
              </a:rPr>
              <a:t>تعریف را در جدول زیر خلاصه می </a:t>
            </a:r>
            <a:r>
              <a:rPr lang="fa-IR" sz="3200" b="1" dirty="0" smtClean="0">
                <a:solidFill>
                  <a:schemeClr val="bg1"/>
                </a:solidFill>
              </a:rPr>
              <a:t>کنیم :</a:t>
            </a:r>
            <a:endParaRPr lang="fa-IR" sz="3200" dirty="0">
              <a:solidFill>
                <a:schemeClr val="bg1"/>
              </a:solidFill>
            </a:endParaRPr>
          </a:p>
        </p:txBody>
      </p:sp>
    </p:spTree>
    <p:extLst>
      <p:ext uri="{BB962C8B-B14F-4D97-AF65-F5344CB8AC3E}">
        <p14:creationId xmlns:p14="http://schemas.microsoft.com/office/powerpoint/2010/main" val="208963623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51629"/>
            <a:ext cx="7332707" cy="4802306"/>
          </a:xfrm>
        </p:spPr>
        <p:txBody>
          <a:bodyPr>
            <a:normAutofit/>
          </a:bodyPr>
          <a:lstStyle/>
          <a:p>
            <a:pPr algn="just" rtl="1"/>
            <a:r>
              <a:rPr lang="fa-IR" sz="4000" b="1" dirty="0" smtClean="0">
                <a:cs typeface="+mn-cs"/>
              </a:rPr>
              <a:t>سر منزل مقصود تمام مباحث مذکور، مسئله « مُعرف یا تعریف» است. با بحث از تصور و تصدیق و بررسی تصور کلی و جزئی و نیز کلی ذاتی و عرضی به </a:t>
            </a:r>
            <a:r>
              <a:rPr lang="fa-IR" sz="4000" b="1" dirty="0">
                <a:cs typeface="+mn-cs"/>
              </a:rPr>
              <a:t>منزلگاه</a:t>
            </a:r>
            <a:r>
              <a:rPr lang="fa-IR" sz="4000" b="1" dirty="0" smtClean="0">
                <a:cs typeface="+mn-cs"/>
              </a:rPr>
              <a:t> « کلیات پنجگانه یا خمس» می رسیم. کلیات خمس خود وسیله ای است برای هدفی دیگر. یعنی وسیله ای است برای معرف. </a:t>
            </a:r>
            <a:endParaRPr lang="en-US" sz="4000" b="1" dirty="0">
              <a:cs typeface="+mn-cs"/>
            </a:endParaRPr>
          </a:p>
        </p:txBody>
      </p:sp>
      <p:sp>
        <p:nvSpPr>
          <p:cNvPr id="3" name="Text Placeholder 2"/>
          <p:cNvSpPr>
            <a:spLocks noGrp="1"/>
          </p:cNvSpPr>
          <p:nvPr>
            <p:ph type="body" idx="1"/>
          </p:nvPr>
        </p:nvSpPr>
        <p:spPr>
          <a:xfrm>
            <a:off x="1187624" y="476672"/>
            <a:ext cx="6135687" cy="648072"/>
          </a:xfrm>
        </p:spPr>
        <p:txBody>
          <a:bodyPr>
            <a:noAutofit/>
          </a:bodyPr>
          <a:lstStyle/>
          <a:p>
            <a:pPr algn="ctr" rtl="1"/>
            <a:r>
              <a:rPr lang="fa-IR" sz="4000" b="1" dirty="0" smtClean="0">
                <a:solidFill>
                  <a:schemeClr val="accent3">
                    <a:lumMod val="50000"/>
                  </a:schemeClr>
                </a:solidFill>
              </a:rPr>
              <a:t> نتیجۀ کلی</a:t>
            </a:r>
            <a:endParaRPr lang="en-US" sz="4000" b="1" dirty="0">
              <a:solidFill>
                <a:schemeClr val="accent3">
                  <a:lumMod val="50000"/>
                </a:schemeClr>
              </a:solidFill>
            </a:endParaRPr>
          </a:p>
        </p:txBody>
      </p:sp>
      <p:sp>
        <p:nvSpPr>
          <p:cNvPr id="6" name="Slide Number Placeholder 5"/>
          <p:cNvSpPr>
            <a:spLocks noGrp="1"/>
          </p:cNvSpPr>
          <p:nvPr>
            <p:ph type="sldNum" sz="quarter" idx="12"/>
          </p:nvPr>
        </p:nvSpPr>
        <p:spPr/>
        <p:txBody>
          <a:bodyPr/>
          <a:lstStyle/>
          <a:p>
            <a:r>
              <a:rPr lang="fa-IR" b="1" dirty="0" smtClean="0"/>
              <a:t>78</a:t>
            </a:r>
            <a:endParaRPr lang="en-US" b="1" dirty="0"/>
          </a:p>
        </p:txBody>
      </p:sp>
    </p:spTree>
    <p:extLst>
      <p:ext uri="{BB962C8B-B14F-4D97-AF65-F5344CB8AC3E}">
        <p14:creationId xmlns:p14="http://schemas.microsoft.com/office/powerpoint/2010/main" val="80612786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46846"/>
            <a:ext cx="7299647" cy="4802306"/>
          </a:xfrm>
        </p:spPr>
        <p:txBody>
          <a:bodyPr vert="horz" lIns="91440" tIns="45720" rIns="91440" bIns="45720" rtlCol="0" anchor="t">
            <a:noAutofit/>
          </a:bodyPr>
          <a:lstStyle/>
          <a:p>
            <a:pPr algn="just" rtl="1"/>
            <a:r>
              <a:rPr lang="fa-IR" sz="4000" b="1" dirty="0">
                <a:cs typeface="+mn-cs"/>
              </a:rPr>
              <a:t>در مبحث کلیات خمس، مواد لازم برای معرف فراهم می آید و در مبحث معرف یا تعریف- که هدف همه این قیل و قال هاست – با به هم پیوستن تصورات معلوم – که چیزی غیر از همان جنس و فصل و عرض خاص نیست – و ساختن تعریف به حل مجهول نائل می آییم. « زیرا تعریف، چیزی نیست مگر جمع آوری اوصاف مختلف یا موجود، یا یک شیئی، یا یک فکر در یک جمله».</a:t>
            </a:r>
            <a:endParaRPr lang="en-US" sz="4000" b="1" dirty="0">
              <a:cs typeface="+mn-cs"/>
            </a:endParaRPr>
          </a:p>
        </p:txBody>
      </p:sp>
      <p:sp>
        <p:nvSpPr>
          <p:cNvPr id="6" name="Slide Number Placeholder 5"/>
          <p:cNvSpPr>
            <a:spLocks noGrp="1"/>
          </p:cNvSpPr>
          <p:nvPr>
            <p:ph type="sldNum" sz="quarter" idx="12"/>
          </p:nvPr>
        </p:nvSpPr>
        <p:spPr/>
        <p:txBody>
          <a:bodyPr/>
          <a:lstStyle/>
          <a:p>
            <a:r>
              <a:rPr lang="fa-IR" b="1" dirty="0" smtClean="0"/>
              <a:t>70</a:t>
            </a:r>
            <a:endParaRPr lang="en-US" b="1" dirty="0"/>
          </a:p>
        </p:txBody>
      </p:sp>
    </p:spTree>
    <p:extLst>
      <p:ext uri="{BB962C8B-B14F-4D97-AF65-F5344CB8AC3E}">
        <p14:creationId xmlns:p14="http://schemas.microsoft.com/office/powerpoint/2010/main" val="1356486876"/>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2"/>
          <p:cNvSpPr>
            <a:spLocks noGrp="1"/>
          </p:cNvSpPr>
          <p:nvPr>
            <p:ph type="body" idx="1"/>
          </p:nvPr>
        </p:nvSpPr>
        <p:spPr>
          <a:xfrm>
            <a:off x="899592" y="714356"/>
            <a:ext cx="6593385" cy="648072"/>
          </a:xfrm>
        </p:spPr>
        <p:txBody>
          <a:bodyPr>
            <a:noAutofit/>
          </a:bodyPr>
          <a:lstStyle/>
          <a:p>
            <a:pPr algn="ctr" rtl="1"/>
            <a:r>
              <a:rPr lang="fa-IR" sz="3600" b="1" i="1" dirty="0" smtClean="0">
                <a:solidFill>
                  <a:schemeClr val="bg2">
                    <a:lumMod val="50000"/>
                  </a:schemeClr>
                </a:solidFill>
              </a:rPr>
              <a:t> </a:t>
            </a:r>
            <a:r>
              <a:rPr lang="fa-IR" sz="4000" b="1" i="1" dirty="0" smtClean="0">
                <a:solidFill>
                  <a:schemeClr val="bg2">
                    <a:lumMod val="50000"/>
                  </a:schemeClr>
                </a:solidFill>
                <a:cs typeface="B Nazanin Outline" panose="00000400000000000000" pitchFamily="2" charset="-78"/>
              </a:rPr>
              <a:t>باب چهارم: قضایا (تصدیقات)</a:t>
            </a:r>
            <a:endParaRPr lang="en-US" sz="3600" b="1" i="1" dirty="0">
              <a:solidFill>
                <a:schemeClr val="bg2">
                  <a:lumMod val="50000"/>
                </a:schemeClr>
              </a:solidFill>
              <a:cs typeface="B Nazanin Outline" panose="00000400000000000000" pitchFamily="2" charset="-78"/>
            </a:endParaRPr>
          </a:p>
        </p:txBody>
      </p:sp>
      <p:sp>
        <p:nvSpPr>
          <p:cNvPr id="6" name="Slide Number Placeholder 5"/>
          <p:cNvSpPr>
            <a:spLocks noGrp="1"/>
          </p:cNvSpPr>
          <p:nvPr>
            <p:ph type="sldNum" sz="quarter" idx="12"/>
          </p:nvPr>
        </p:nvSpPr>
        <p:spPr/>
        <p:txBody>
          <a:bodyPr/>
          <a:lstStyle/>
          <a:p>
            <a:r>
              <a:rPr lang="fa-IR" dirty="0" smtClean="0"/>
              <a:t>80</a:t>
            </a:r>
            <a:endParaRPr lang="en-US" dirty="0"/>
          </a:p>
        </p:txBody>
      </p:sp>
      <p:sp>
        <p:nvSpPr>
          <p:cNvPr id="12" name="TextBox 11"/>
          <p:cNvSpPr txBox="1"/>
          <p:nvPr/>
        </p:nvSpPr>
        <p:spPr>
          <a:xfrm>
            <a:off x="474528" y="1895826"/>
            <a:ext cx="7565796" cy="3416320"/>
          </a:xfrm>
          <a:prstGeom prst="rect">
            <a:avLst/>
          </a:prstGeom>
          <a:noFill/>
        </p:spPr>
        <p:txBody>
          <a:bodyPr wrap="square" rtlCol="0">
            <a:spAutoFit/>
          </a:bodyPr>
          <a:lstStyle/>
          <a:p>
            <a:pPr algn="just" rtl="1"/>
            <a:r>
              <a:rPr lang="fa-IR" sz="3600" b="1" dirty="0" smtClean="0"/>
              <a:t>با رد یا قبول تصور، تصدیق به وجود می آید. به بیانی دیگر: وقتی لااقل سه تصور داشته باشیم و آنگاه بین آنها رابطه برقرار کنیم، عمل ما را تصدیق گویند. مثلاً اگر </a:t>
            </a:r>
            <a:r>
              <a:rPr lang="fa-IR" sz="3600" b="1" dirty="0" smtClean="0">
                <a:solidFill>
                  <a:schemeClr val="accent5"/>
                </a:solidFill>
              </a:rPr>
              <a:t>«هوا» </a:t>
            </a:r>
            <a:r>
              <a:rPr lang="fa-IR" sz="3600" b="1" dirty="0" smtClean="0"/>
              <a:t>و </a:t>
            </a:r>
            <a:r>
              <a:rPr lang="fa-IR" sz="3600" b="1" dirty="0" smtClean="0">
                <a:solidFill>
                  <a:schemeClr val="accent5"/>
                </a:solidFill>
              </a:rPr>
              <a:t>«گرمی» </a:t>
            </a:r>
            <a:r>
              <a:rPr lang="fa-IR" sz="3600" b="1" dirty="0" smtClean="0"/>
              <a:t>و نیز </a:t>
            </a:r>
            <a:r>
              <a:rPr lang="fa-IR" sz="3600" b="1" dirty="0" smtClean="0">
                <a:solidFill>
                  <a:schemeClr val="accent5"/>
                </a:solidFill>
              </a:rPr>
              <a:t>« گرمی هوا» </a:t>
            </a:r>
            <a:r>
              <a:rPr lang="fa-IR" sz="3600" b="1" dirty="0" smtClean="0"/>
              <a:t>را تصور کنیم و سپس بدین گونه بین آنها رابطه برقرار سازیم:</a:t>
            </a:r>
            <a:endParaRPr lang="en-US" sz="3600" b="1" dirty="0"/>
          </a:p>
        </p:txBody>
      </p:sp>
    </p:spTree>
    <p:extLst>
      <p:ext uri="{BB962C8B-B14F-4D97-AF65-F5344CB8AC3E}">
        <p14:creationId xmlns:p14="http://schemas.microsoft.com/office/powerpoint/2010/main" val="38509571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81</a:t>
            </a:r>
            <a:endParaRPr lang="en-US" dirty="0"/>
          </a:p>
        </p:txBody>
      </p:sp>
      <p:sp>
        <p:nvSpPr>
          <p:cNvPr id="7" name="Rounded Rectangle 6"/>
          <p:cNvSpPr/>
          <p:nvPr/>
        </p:nvSpPr>
        <p:spPr>
          <a:xfrm>
            <a:off x="395536" y="950302"/>
            <a:ext cx="7416824" cy="5094898"/>
          </a:xfrm>
          <a:prstGeom prst="roundRect">
            <a:avLst>
              <a:gd name="adj" fmla="val 16935"/>
            </a:avLst>
          </a:prstGeom>
        </p:spPr>
        <p:style>
          <a:lnRef idx="0">
            <a:schemeClr val="accent1"/>
          </a:lnRef>
          <a:fillRef idx="1002">
            <a:schemeClr val="lt2"/>
          </a:fillRef>
          <a:effectRef idx="3">
            <a:schemeClr val="accent1"/>
          </a:effectRef>
          <a:fontRef idx="minor">
            <a:schemeClr val="lt1"/>
          </a:fontRef>
        </p:style>
        <p:txBody>
          <a:bodyPr rtlCol="0" anchor="ct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lvl="0" algn="ctr" rtl="1" fontAlgn="base">
              <a:spcBef>
                <a:spcPct val="0"/>
              </a:spcBef>
              <a:spcAft>
                <a:spcPts val="1000"/>
              </a:spcAft>
            </a:pPr>
            <a:r>
              <a:rPr lang="fa-IR" sz="4400" b="1" dirty="0" smtClean="0">
                <a:solidFill>
                  <a:schemeClr val="tx1"/>
                </a:solidFill>
                <a:latin typeface="Arial" pitchFamily="34" charset="0"/>
                <a:ea typeface="Arial" pitchFamily="34" charset="0"/>
              </a:rPr>
              <a:t>هوا            گرم             است.</a:t>
            </a:r>
          </a:p>
          <a:p>
            <a:pPr lvl="0" algn="ctr" rtl="1" fontAlgn="base">
              <a:spcBef>
                <a:spcPct val="0"/>
              </a:spcBef>
              <a:spcAft>
                <a:spcPts val="1000"/>
              </a:spcAft>
            </a:pPr>
            <a:endParaRPr lang="fa-IR" sz="4400" b="1" dirty="0" smtClean="0">
              <a:solidFill>
                <a:schemeClr val="tx1"/>
              </a:solidFill>
              <a:latin typeface="Arial" pitchFamily="34" charset="0"/>
              <a:ea typeface="Arial" pitchFamily="34" charset="0"/>
            </a:endParaRPr>
          </a:p>
          <a:p>
            <a:pPr lvl="0" algn="ctr" rtl="1" fontAlgn="base">
              <a:spcBef>
                <a:spcPct val="0"/>
              </a:spcBef>
              <a:spcAft>
                <a:spcPts val="1000"/>
              </a:spcAft>
            </a:pPr>
            <a:r>
              <a:rPr lang="fa-IR" sz="4400" b="1" dirty="0" smtClean="0">
                <a:solidFill>
                  <a:schemeClr val="tx1"/>
                </a:solidFill>
                <a:latin typeface="Arial" pitchFamily="34" charset="0"/>
                <a:ea typeface="Arial" pitchFamily="34" charset="0"/>
              </a:rPr>
              <a:t>یا:</a:t>
            </a:r>
          </a:p>
          <a:p>
            <a:pPr lvl="0" algn="l" rtl="1" fontAlgn="base">
              <a:spcBef>
                <a:spcPct val="0"/>
              </a:spcBef>
              <a:spcAft>
                <a:spcPts val="1000"/>
              </a:spcAft>
            </a:pPr>
            <a:endParaRPr lang="fa-IR" sz="4400" b="1" dirty="0">
              <a:solidFill>
                <a:schemeClr val="tx1"/>
              </a:solidFill>
              <a:latin typeface="Arial" pitchFamily="34" charset="0"/>
              <a:ea typeface="Arial" pitchFamily="34" charset="0"/>
            </a:endParaRPr>
          </a:p>
          <a:p>
            <a:pPr lvl="0" algn="ctr" rtl="1" fontAlgn="base">
              <a:spcBef>
                <a:spcPct val="0"/>
              </a:spcBef>
              <a:spcAft>
                <a:spcPts val="1000"/>
              </a:spcAft>
            </a:pPr>
            <a:r>
              <a:rPr lang="fa-IR" sz="4400" b="1" dirty="0">
                <a:solidFill>
                  <a:schemeClr val="tx1"/>
                </a:solidFill>
                <a:latin typeface="Arial" pitchFamily="34" charset="0"/>
                <a:ea typeface="Arial" pitchFamily="34" charset="0"/>
              </a:rPr>
              <a:t>هوا      </a:t>
            </a:r>
            <a:r>
              <a:rPr lang="fa-IR" sz="4400" b="1" dirty="0" smtClean="0">
                <a:solidFill>
                  <a:schemeClr val="tx1"/>
                </a:solidFill>
                <a:latin typeface="Arial" pitchFamily="34" charset="0"/>
                <a:ea typeface="Arial" pitchFamily="34" charset="0"/>
              </a:rPr>
              <a:t>      گرم           </a:t>
            </a:r>
            <a:r>
              <a:rPr lang="fa-IR" sz="4400" b="1" dirty="0">
                <a:solidFill>
                  <a:schemeClr val="tx1"/>
                </a:solidFill>
                <a:latin typeface="Arial" pitchFamily="34" charset="0"/>
                <a:ea typeface="Arial" pitchFamily="34" charset="0"/>
              </a:rPr>
              <a:t>نیست. </a:t>
            </a:r>
            <a:endParaRPr lang="en-US" sz="6600" b="1" dirty="0" smtClean="0">
              <a:solidFill>
                <a:schemeClr val="tx1"/>
              </a:solidFill>
              <a:latin typeface="Arial" pitchFamily="34" charset="0"/>
            </a:endParaRPr>
          </a:p>
        </p:txBody>
      </p:sp>
    </p:spTree>
    <p:extLst>
      <p:ext uri="{BB962C8B-B14F-4D97-AF65-F5344CB8AC3E}">
        <p14:creationId xmlns:p14="http://schemas.microsoft.com/office/powerpoint/2010/main" val="40160644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10</a:t>
            </a:r>
            <a:endParaRPr lang="en-US" dirty="0"/>
          </a:p>
        </p:txBody>
      </p:sp>
      <p:sp>
        <p:nvSpPr>
          <p:cNvPr id="5" name="Round Diagonal Corner Rectangle 4"/>
          <p:cNvSpPr/>
          <p:nvPr/>
        </p:nvSpPr>
        <p:spPr>
          <a:xfrm>
            <a:off x="513994" y="344939"/>
            <a:ext cx="7251915" cy="18002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13994" y="607657"/>
            <a:ext cx="7251915" cy="2123658"/>
          </a:xfrm>
          <a:prstGeom prst="rect">
            <a:avLst/>
          </a:prstGeom>
          <a:noFill/>
        </p:spPr>
        <p:txBody>
          <a:bodyPr wrap="square" rtlCol="0">
            <a:spAutoFit/>
          </a:bodyPr>
          <a:lstStyle/>
          <a:p>
            <a:pPr algn="ctr" rtl="1"/>
            <a:r>
              <a:rPr lang="fa-IR" sz="4800" b="1" dirty="0" smtClean="0">
                <a:cs typeface="B Tabassom" panose="00000400000000000000" pitchFamily="2" charset="-78"/>
              </a:rPr>
              <a:t>قوانینی را که ارسطو تدوین کرد به این نامها معروف است :</a:t>
            </a:r>
          </a:p>
          <a:p>
            <a:pPr algn="ctr" rtl="1"/>
            <a:endParaRPr lang="fa-IR" sz="3600" dirty="0" smtClean="0">
              <a:cs typeface="Mj_Ashgar" panose="00000400000000000000" pitchFamily="2" charset="-78"/>
            </a:endParaRPr>
          </a:p>
        </p:txBody>
      </p:sp>
      <p:sp>
        <p:nvSpPr>
          <p:cNvPr id="7" name="TextBox 6"/>
          <p:cNvSpPr txBox="1"/>
          <p:nvPr/>
        </p:nvSpPr>
        <p:spPr>
          <a:xfrm>
            <a:off x="111460" y="2431343"/>
            <a:ext cx="7784601" cy="1077218"/>
          </a:xfrm>
          <a:prstGeom prst="rect">
            <a:avLst/>
          </a:prstGeom>
          <a:noFill/>
        </p:spPr>
        <p:txBody>
          <a:bodyPr wrap="square" rtlCol="0">
            <a:spAutoFit/>
          </a:bodyPr>
          <a:lstStyle/>
          <a:p>
            <a:pPr algn="just" rtl="1"/>
            <a:r>
              <a:rPr lang="fa-IR" sz="3200" b="1" dirty="0" smtClean="0"/>
              <a:t>منطق صوری : چون از صورت فکر بحث می کند و کاری به مطابقت فکر با واقع و خارج ندارد</a:t>
            </a:r>
            <a:endParaRPr lang="en-US" sz="3200" b="1" dirty="0"/>
          </a:p>
        </p:txBody>
      </p:sp>
      <p:sp>
        <p:nvSpPr>
          <p:cNvPr id="8" name="TextBox 7"/>
          <p:cNvSpPr txBox="1"/>
          <p:nvPr/>
        </p:nvSpPr>
        <p:spPr>
          <a:xfrm>
            <a:off x="251520" y="4800054"/>
            <a:ext cx="7656148" cy="1077218"/>
          </a:xfrm>
          <a:prstGeom prst="rect">
            <a:avLst/>
          </a:prstGeom>
          <a:noFill/>
        </p:spPr>
        <p:txBody>
          <a:bodyPr wrap="square" rtlCol="0">
            <a:spAutoFit/>
          </a:bodyPr>
          <a:lstStyle/>
          <a:p>
            <a:pPr algn="just" rtl="1"/>
            <a:r>
              <a:rPr lang="fa-IR" sz="3200" b="1" dirty="0" smtClean="0"/>
              <a:t>منطق قیاسی : چون شیوه استدلال در این منطق قیاس است</a:t>
            </a:r>
            <a:endParaRPr lang="en-US" sz="3200" b="1" dirty="0"/>
          </a:p>
        </p:txBody>
      </p:sp>
      <p:sp>
        <p:nvSpPr>
          <p:cNvPr id="9" name="TextBox 8"/>
          <p:cNvSpPr txBox="1"/>
          <p:nvPr/>
        </p:nvSpPr>
        <p:spPr>
          <a:xfrm>
            <a:off x="202565" y="3671654"/>
            <a:ext cx="7708203" cy="1077218"/>
          </a:xfrm>
          <a:prstGeom prst="rect">
            <a:avLst/>
          </a:prstGeom>
          <a:noFill/>
        </p:spPr>
        <p:txBody>
          <a:bodyPr wrap="square" rtlCol="0">
            <a:spAutoFit/>
          </a:bodyPr>
          <a:lstStyle/>
          <a:p>
            <a:pPr algn="just" rtl="1"/>
            <a:r>
              <a:rPr lang="fa-IR" sz="3200" b="1" dirty="0" smtClean="0"/>
              <a:t>منطق نظری: چون با نظر (فکر و قوانین آن ) سرو کار دارد</a:t>
            </a:r>
            <a:endParaRPr lang="en-US" sz="3200" b="1" dirty="0"/>
          </a:p>
        </p:txBody>
      </p:sp>
      <p:sp>
        <p:nvSpPr>
          <p:cNvPr id="10" name="TextBox 9"/>
          <p:cNvSpPr txBox="1"/>
          <p:nvPr/>
        </p:nvSpPr>
        <p:spPr>
          <a:xfrm>
            <a:off x="166376" y="5940569"/>
            <a:ext cx="7744392" cy="584775"/>
          </a:xfrm>
          <a:prstGeom prst="rect">
            <a:avLst/>
          </a:prstGeom>
          <a:noFill/>
        </p:spPr>
        <p:txBody>
          <a:bodyPr wrap="square" rtlCol="0">
            <a:spAutoFit/>
          </a:bodyPr>
          <a:lstStyle/>
          <a:p>
            <a:pPr algn="just" rtl="1"/>
            <a:r>
              <a:rPr lang="fa-IR" sz="3200" b="1" dirty="0" smtClean="0"/>
              <a:t>منطق ارسطویی : چون تنظیم کننده آن ارسطو است</a:t>
            </a:r>
            <a:endParaRPr lang="en-US" sz="3200" b="1" dirty="0"/>
          </a:p>
        </p:txBody>
      </p:sp>
    </p:spTree>
    <p:extLst>
      <p:ext uri="{BB962C8B-B14F-4D97-AF65-F5344CB8AC3E}">
        <p14:creationId xmlns:p14="http://schemas.microsoft.com/office/powerpoint/2010/main" val="328033120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82</a:t>
            </a:r>
            <a:endParaRPr lang="en-US" dirty="0"/>
          </a:p>
        </p:txBody>
      </p:sp>
      <p:sp>
        <p:nvSpPr>
          <p:cNvPr id="6" name="TextBox 5"/>
          <p:cNvSpPr txBox="1"/>
          <p:nvPr/>
        </p:nvSpPr>
        <p:spPr>
          <a:xfrm>
            <a:off x="755576" y="1052736"/>
            <a:ext cx="7056784" cy="3785652"/>
          </a:xfrm>
          <a:prstGeom prst="rect">
            <a:avLst/>
          </a:prstGeom>
          <a:noFill/>
        </p:spPr>
        <p:txBody>
          <a:bodyPr wrap="square" rtlCol="1">
            <a:spAutoFit/>
          </a:bodyPr>
          <a:lstStyle/>
          <a:p>
            <a:pPr algn="just" rtl="1"/>
            <a:r>
              <a:rPr lang="fa-IR" sz="4000" b="1" dirty="0" smtClean="0"/>
              <a:t>مسئله ای را تصدیق کرده ایم به عبارت دیگر به صدور «حکمی» اقدام نموده ایم. با عمل «تصدیق» و با صدور «حکم» جمله ای پدید می آید که در اصطلاح منطق </a:t>
            </a:r>
            <a:r>
              <a:rPr lang="fa-IR" sz="4000" b="1" dirty="0" smtClean="0">
                <a:solidFill>
                  <a:schemeClr val="accent3">
                    <a:lumMod val="50000"/>
                  </a:schemeClr>
                </a:solidFill>
              </a:rPr>
              <a:t>«قضیه» (</a:t>
            </a:r>
            <a:r>
              <a:rPr lang="en-US" sz="4000" b="1" dirty="0" smtClean="0">
                <a:solidFill>
                  <a:schemeClr val="accent3">
                    <a:lumMod val="50000"/>
                  </a:schemeClr>
                </a:solidFill>
              </a:rPr>
              <a:t>Proposition</a:t>
            </a:r>
            <a:r>
              <a:rPr lang="fa-IR" sz="4000" b="1" dirty="0" smtClean="0">
                <a:solidFill>
                  <a:schemeClr val="accent3">
                    <a:lumMod val="50000"/>
                  </a:schemeClr>
                </a:solidFill>
              </a:rPr>
              <a:t>) </a:t>
            </a:r>
            <a:r>
              <a:rPr lang="fa-IR" sz="4000" b="1" dirty="0" smtClean="0"/>
              <a:t>نامیده می شود.</a:t>
            </a:r>
            <a:endParaRPr lang="en-US" sz="4000" b="1" dirty="0"/>
          </a:p>
        </p:txBody>
      </p:sp>
    </p:spTree>
    <p:extLst>
      <p:ext uri="{BB962C8B-B14F-4D97-AF65-F5344CB8AC3E}">
        <p14:creationId xmlns:p14="http://schemas.microsoft.com/office/powerpoint/2010/main" val="380021181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7620000" cy="1143000"/>
          </a:xfrm>
        </p:spPr>
        <p:txBody>
          <a:bodyPr/>
          <a:lstStyle/>
          <a:p>
            <a:pPr algn="ctr" rtl="1"/>
            <a:r>
              <a:rPr lang="fa-IR" sz="6000" dirty="0" smtClean="0">
                <a:cs typeface="B Elham" panose="00000400000000000000" pitchFamily="2" charset="-78"/>
              </a:rPr>
              <a:t>تعریف قضیه</a:t>
            </a:r>
            <a:endParaRPr lang="fa-IR" sz="6000" dirty="0">
              <a:cs typeface="B Elham" panose="00000400000000000000" pitchFamily="2" charset="-78"/>
            </a:endParaRPr>
          </a:p>
        </p:txBody>
      </p:sp>
      <p:sp>
        <p:nvSpPr>
          <p:cNvPr id="5" name="Slide Number Placeholder 4"/>
          <p:cNvSpPr>
            <a:spLocks noGrp="1"/>
          </p:cNvSpPr>
          <p:nvPr>
            <p:ph type="sldNum" sz="quarter" idx="12"/>
          </p:nvPr>
        </p:nvSpPr>
        <p:spPr/>
        <p:txBody>
          <a:bodyPr/>
          <a:lstStyle/>
          <a:p>
            <a:r>
              <a:rPr lang="fa-IR" dirty="0" smtClean="0"/>
              <a:t>83</a:t>
            </a:r>
            <a:endParaRPr lang="en-US" dirty="0"/>
          </a:p>
        </p:txBody>
      </p:sp>
      <p:sp>
        <p:nvSpPr>
          <p:cNvPr id="6" name="TextBox 5"/>
          <p:cNvSpPr txBox="1"/>
          <p:nvPr/>
        </p:nvSpPr>
        <p:spPr>
          <a:xfrm>
            <a:off x="473706" y="1225689"/>
            <a:ext cx="7603494" cy="5016758"/>
          </a:xfrm>
          <a:prstGeom prst="rect">
            <a:avLst/>
          </a:prstGeom>
          <a:noFill/>
        </p:spPr>
        <p:txBody>
          <a:bodyPr wrap="square" rtlCol="1">
            <a:spAutoFit/>
          </a:bodyPr>
          <a:lstStyle/>
          <a:p>
            <a:pPr algn="just" rtl="1"/>
            <a:r>
              <a:rPr lang="fa-IR" sz="4000" b="1" dirty="0" smtClean="0"/>
              <a:t>قضیه عبارت از سخن، یا جمله ای است که خبری را بیان کند، خبر بیان شده ممکن است </a:t>
            </a:r>
            <a:r>
              <a:rPr lang="fa-IR" sz="4000" b="1" dirty="0" smtClean="0">
                <a:solidFill>
                  <a:schemeClr val="accent5"/>
                </a:solidFill>
              </a:rPr>
              <a:t>صادق(راست) </a:t>
            </a:r>
            <a:r>
              <a:rPr lang="fa-IR" sz="4000" b="1" dirty="0" smtClean="0"/>
              <a:t>یا </a:t>
            </a:r>
            <a:r>
              <a:rPr lang="fa-IR" sz="4000" b="1" dirty="0" smtClean="0">
                <a:solidFill>
                  <a:schemeClr val="accent5"/>
                </a:solidFill>
              </a:rPr>
              <a:t>کاذب (دروغ)</a:t>
            </a:r>
            <a:r>
              <a:rPr lang="fa-IR" sz="4000" b="1" dirty="0" smtClean="0"/>
              <a:t> باشد. فی المثل وقتی کسی می گوید: دوست من دانشمند است از دوست خود خبری داده است و این خبر ممکن است راست یا دروغ باشد. می توان گفت: هر جمله ای از ثبوت یا نفی امری خبر دهد، آن را قضیه گویند.</a:t>
            </a:r>
            <a:endParaRPr lang="en-US" sz="4000" b="1" dirty="0"/>
          </a:p>
        </p:txBody>
      </p:sp>
    </p:spTree>
    <p:extLst>
      <p:ext uri="{BB962C8B-B14F-4D97-AF65-F5344CB8AC3E}">
        <p14:creationId xmlns:p14="http://schemas.microsoft.com/office/powerpoint/2010/main" val="4134576086"/>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84</a:t>
            </a:r>
            <a:endParaRPr lang="en-US" dirty="0"/>
          </a:p>
        </p:txBody>
      </p:sp>
      <p:sp>
        <p:nvSpPr>
          <p:cNvPr id="8" name="Title 1"/>
          <p:cNvSpPr txBox="1">
            <a:spLocks/>
          </p:cNvSpPr>
          <p:nvPr/>
        </p:nvSpPr>
        <p:spPr>
          <a:xfrm rot="20615408">
            <a:off x="278157" y="1391196"/>
            <a:ext cx="7658992" cy="1144858"/>
          </a:xfrm>
          <a:prstGeom prst="rect">
            <a:avLst/>
          </a:prstGeom>
        </p:spPr>
        <p:txBody>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4600" b="1" i="0" u="none" strike="noStrike" kern="1200" cap="none" spc="-100" normalizeH="0" baseline="0" noProof="0" dirty="0" smtClean="0">
                <a:ln>
                  <a:noFill/>
                </a:ln>
                <a:solidFill>
                  <a:schemeClr val="tx2"/>
                </a:solidFill>
                <a:effectLst/>
                <a:uLnTx/>
                <a:uFillTx/>
                <a:latin typeface="+mj-lt"/>
                <a:ea typeface="+mj-ea"/>
                <a:cs typeface="+mj-cs"/>
              </a:rPr>
              <a:t>اقسام قضیه</a:t>
            </a:r>
            <a:endParaRPr kumimoji="0" lang="fa-IR" sz="4600" b="1" i="0" u="none" strike="noStrike" kern="1200" cap="none" spc="-100" normalizeH="0" baseline="0" noProof="0" dirty="0">
              <a:ln>
                <a:noFill/>
              </a:ln>
              <a:solidFill>
                <a:schemeClr val="tx2"/>
              </a:solidFill>
              <a:effectLst/>
              <a:uLnTx/>
              <a:uFillTx/>
              <a:latin typeface="+mj-lt"/>
              <a:ea typeface="+mj-ea"/>
              <a:cs typeface="+mj-cs"/>
            </a:endParaRPr>
          </a:p>
        </p:txBody>
      </p:sp>
      <p:sp>
        <p:nvSpPr>
          <p:cNvPr id="12" name="Rounded Rectangle 11"/>
          <p:cNvSpPr/>
          <p:nvPr/>
        </p:nvSpPr>
        <p:spPr>
          <a:xfrm>
            <a:off x="467544" y="3047999"/>
            <a:ext cx="7344816" cy="1605137"/>
          </a:xfrm>
          <a:prstGeom prst="roundRect">
            <a:avLst/>
          </a:prstGeom>
          <a:effectLst>
            <a:reflection blurRad="6350" stA="50000" endA="300" endPos="90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rtl="1"/>
            <a:r>
              <a:rPr lang="fa-IR" sz="3600" b="1" dirty="0" smtClean="0"/>
              <a:t>قضیه به طور کلی بر دو قسم است:</a:t>
            </a:r>
          </a:p>
          <a:p>
            <a:pPr algn="ctr" rtl="1"/>
            <a:r>
              <a:rPr lang="fa-IR" sz="3600" b="1" dirty="0" smtClean="0"/>
              <a:t> حلیمه و شرطیه.</a:t>
            </a:r>
            <a:endParaRPr lang="en-US" sz="3600" b="1" dirty="0" smtClean="0"/>
          </a:p>
        </p:txBody>
      </p:sp>
    </p:spTree>
    <p:extLst>
      <p:ext uri="{BB962C8B-B14F-4D97-AF65-F5344CB8AC3E}">
        <p14:creationId xmlns:p14="http://schemas.microsoft.com/office/powerpoint/2010/main" val="2445336488"/>
      </p:ext>
    </p:extLst>
  </p:cSld>
  <p:clrMapOvr>
    <a:masterClrMapping/>
  </p:clrMapOvr>
  <p:transition spd="slow">
    <p:comb/>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85</a:t>
            </a:r>
            <a:endParaRPr lang="en-US" dirty="0"/>
          </a:p>
        </p:txBody>
      </p:sp>
      <p:sp>
        <p:nvSpPr>
          <p:cNvPr id="6" name="TextBox 5"/>
          <p:cNvSpPr txBox="1"/>
          <p:nvPr/>
        </p:nvSpPr>
        <p:spPr>
          <a:xfrm>
            <a:off x="539552" y="1469907"/>
            <a:ext cx="7344816" cy="5016758"/>
          </a:xfrm>
          <a:prstGeom prst="rect">
            <a:avLst/>
          </a:prstGeom>
          <a:noFill/>
        </p:spPr>
        <p:txBody>
          <a:bodyPr wrap="square" rtlCol="1">
            <a:spAutoFit/>
          </a:bodyPr>
          <a:lstStyle/>
          <a:p>
            <a:pPr algn="just" rtl="1"/>
            <a:r>
              <a:rPr lang="fa-IR" sz="4000" b="1" dirty="0" smtClean="0"/>
              <a:t>قضیه ای است که خبری را به طور قاطع و بدون شک و شرط بیان کند،</a:t>
            </a:r>
          </a:p>
          <a:p>
            <a:pPr algn="just" rtl="1"/>
            <a:endParaRPr lang="fa-IR" sz="4000" b="1" dirty="0" smtClean="0"/>
          </a:p>
          <a:p>
            <a:pPr algn="just" rtl="1"/>
            <a:r>
              <a:rPr lang="fa-IR" sz="4000" b="1" dirty="0" smtClean="0"/>
              <a:t>مثل:</a:t>
            </a:r>
          </a:p>
          <a:p>
            <a:pPr algn="just" rtl="1"/>
            <a:r>
              <a:rPr lang="fa-IR" sz="4000" b="1" dirty="0" smtClean="0"/>
              <a:t>« هوا گرم است »  یا « هوا گرم نیست »</a:t>
            </a:r>
          </a:p>
          <a:p>
            <a:pPr algn="just" rtl="1"/>
            <a:endParaRPr lang="fa-IR" sz="4000" b="1" dirty="0"/>
          </a:p>
          <a:p>
            <a:pPr algn="just" rtl="1"/>
            <a:r>
              <a:rPr lang="fa-IR" sz="4000" b="1" dirty="0" smtClean="0"/>
              <a:t> قضیه حملیه، همان جمله خبری یا وجه اخباری دستور زبان است.</a:t>
            </a:r>
            <a:endParaRPr lang="en-US" sz="4000" b="1" dirty="0"/>
          </a:p>
        </p:txBody>
      </p:sp>
      <p:sp>
        <p:nvSpPr>
          <p:cNvPr id="2" name="کادر متن 1"/>
          <p:cNvSpPr txBox="1"/>
          <p:nvPr/>
        </p:nvSpPr>
        <p:spPr>
          <a:xfrm>
            <a:off x="1403648" y="476672"/>
            <a:ext cx="5616624" cy="707886"/>
          </a:xfrm>
          <a:prstGeom prst="rect">
            <a:avLst/>
          </a:prstGeom>
          <a:noFill/>
        </p:spPr>
        <p:txBody>
          <a:bodyPr wrap="square" rtlCol="1">
            <a:spAutoFit/>
          </a:bodyPr>
          <a:lstStyle>
            <a:defPPr>
              <a:defRPr lang="en-US"/>
            </a:defPPr>
            <a:lvl1pPr algn="just" rtl="1">
              <a:defRPr sz="3200" b="1"/>
            </a:lvl1pPr>
          </a:lstStyle>
          <a:p>
            <a:pPr algn="ctr"/>
            <a:r>
              <a:rPr lang="fa-IR" sz="4000" dirty="0" err="1" smtClean="0">
                <a:solidFill>
                  <a:schemeClr val="accent3">
                    <a:lumMod val="50000"/>
                  </a:schemeClr>
                </a:solidFill>
              </a:rPr>
              <a:t>قضیۀ</a:t>
            </a:r>
            <a:r>
              <a:rPr lang="fa-IR" sz="4000" dirty="0" smtClean="0">
                <a:solidFill>
                  <a:schemeClr val="accent3">
                    <a:lumMod val="50000"/>
                  </a:schemeClr>
                </a:solidFill>
              </a:rPr>
              <a:t> </a:t>
            </a:r>
            <a:r>
              <a:rPr lang="fa-IR" sz="4000" dirty="0" err="1" smtClean="0">
                <a:solidFill>
                  <a:schemeClr val="accent3">
                    <a:lumMod val="50000"/>
                  </a:schemeClr>
                </a:solidFill>
              </a:rPr>
              <a:t>حملیه</a:t>
            </a:r>
            <a:r>
              <a:rPr lang="fa-IR" sz="4000" dirty="0" smtClean="0">
                <a:solidFill>
                  <a:schemeClr val="accent3">
                    <a:lumMod val="50000"/>
                  </a:schemeClr>
                </a:solidFill>
              </a:rPr>
              <a:t>    (</a:t>
            </a:r>
            <a:r>
              <a:rPr lang="en-US" sz="4000" dirty="0">
                <a:solidFill>
                  <a:schemeClr val="accent3">
                    <a:lumMod val="50000"/>
                  </a:schemeClr>
                </a:solidFill>
              </a:rPr>
              <a:t>Categorical</a:t>
            </a:r>
            <a:r>
              <a:rPr lang="fa-IR" sz="4000" dirty="0" smtClean="0">
                <a:solidFill>
                  <a:schemeClr val="accent3">
                    <a:lumMod val="50000"/>
                  </a:schemeClr>
                </a:solidFill>
              </a:rPr>
              <a:t>)</a:t>
            </a:r>
            <a:endParaRPr lang="en-US" sz="4000" dirty="0">
              <a:solidFill>
                <a:schemeClr val="accent3">
                  <a:lumMod val="50000"/>
                </a:schemeClr>
              </a:solidFill>
            </a:endParaRPr>
          </a:p>
        </p:txBody>
      </p:sp>
    </p:spTree>
    <p:extLst>
      <p:ext uri="{BB962C8B-B14F-4D97-AF65-F5344CB8AC3E}">
        <p14:creationId xmlns:p14="http://schemas.microsoft.com/office/powerpoint/2010/main" val="1032818170"/>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4290"/>
            <a:ext cx="8286776" cy="1143000"/>
          </a:xfrm>
        </p:spPr>
        <p:txBody>
          <a:bodyPr/>
          <a:lstStyle/>
          <a:p>
            <a:pPr algn="ctr" rtl="1"/>
            <a:r>
              <a:rPr lang="fa-IR" sz="5400" b="1" dirty="0" smtClean="0">
                <a:cs typeface="B Kamran Outline" panose="00000400000000000000" pitchFamily="2" charset="-78"/>
              </a:rPr>
              <a:t>اجزای قضیه حملیه</a:t>
            </a:r>
            <a:endParaRPr lang="en-US" sz="5400" b="1" dirty="0">
              <a:cs typeface="B Kamran Outline" panose="00000400000000000000" pitchFamily="2" charset="-78"/>
            </a:endParaRPr>
          </a:p>
        </p:txBody>
      </p:sp>
      <p:sp>
        <p:nvSpPr>
          <p:cNvPr id="5" name="Slide Number Placeholder 4"/>
          <p:cNvSpPr>
            <a:spLocks noGrp="1"/>
          </p:cNvSpPr>
          <p:nvPr>
            <p:ph type="sldNum" sz="quarter" idx="12"/>
          </p:nvPr>
        </p:nvSpPr>
        <p:spPr/>
        <p:txBody>
          <a:bodyPr/>
          <a:lstStyle/>
          <a:p>
            <a:r>
              <a:rPr lang="fa-IR" dirty="0" smtClean="0"/>
              <a:t>86</a:t>
            </a:r>
            <a:endParaRPr lang="en-US" dirty="0"/>
          </a:p>
        </p:txBody>
      </p:sp>
      <p:sp>
        <p:nvSpPr>
          <p:cNvPr id="7" name="TextBox 6"/>
          <p:cNvSpPr txBox="1"/>
          <p:nvPr/>
        </p:nvSpPr>
        <p:spPr>
          <a:xfrm>
            <a:off x="285720" y="1571613"/>
            <a:ext cx="8462744" cy="4647426"/>
          </a:xfrm>
          <a:prstGeom prst="rect">
            <a:avLst/>
          </a:prstGeom>
          <a:noFill/>
        </p:spPr>
        <p:txBody>
          <a:bodyPr wrap="square" rtlCol="1">
            <a:spAutoFit/>
          </a:bodyPr>
          <a:lstStyle/>
          <a:p>
            <a:pPr algn="just" rtl="1"/>
            <a:r>
              <a:rPr lang="fa-IR" sz="4000" b="1" dirty="0" smtClean="0"/>
              <a:t>قضیه حملیه مرکب از سه جزء است: موضوع، محمول و رابطه.</a:t>
            </a:r>
          </a:p>
          <a:p>
            <a:pPr algn="just" rtl="1"/>
            <a:endParaRPr lang="fa-IR" sz="3600" b="1" dirty="0" smtClean="0"/>
          </a:p>
          <a:p>
            <a:pPr algn="just" rtl="1"/>
            <a:r>
              <a:rPr lang="fa-IR" sz="3600" b="1" dirty="0" smtClean="0"/>
              <a:t>الف) موضوع یا محکوم علیه (</a:t>
            </a:r>
            <a:r>
              <a:rPr lang="en-US" sz="3600" b="1" dirty="0" smtClean="0"/>
              <a:t>Subject</a:t>
            </a:r>
            <a:r>
              <a:rPr lang="fa-IR" sz="3600" b="1" dirty="0" smtClean="0"/>
              <a:t>) جزئی از قضیه است که چیزی را به آن نسبت می دهیم یا چیزی را از آن سلب می کنیم. مثل «هوا» در مثالهای « هوا گرم است، هوا گرم نیست».</a:t>
            </a:r>
            <a:endParaRPr lang="en-US" sz="3600" b="1" dirty="0" smtClean="0"/>
          </a:p>
          <a:p>
            <a:pPr algn="just" rtl="1"/>
            <a:endParaRPr lang="fa-IR" sz="3600" b="1" dirty="0"/>
          </a:p>
        </p:txBody>
      </p:sp>
    </p:spTree>
    <p:extLst>
      <p:ext uri="{BB962C8B-B14F-4D97-AF65-F5344CB8AC3E}">
        <p14:creationId xmlns:p14="http://schemas.microsoft.com/office/powerpoint/2010/main" val="381341244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87</a:t>
            </a:r>
            <a:endParaRPr lang="en-US" dirty="0"/>
          </a:p>
        </p:txBody>
      </p:sp>
      <p:sp>
        <p:nvSpPr>
          <p:cNvPr id="6" name="Rectangle 5"/>
          <p:cNvSpPr/>
          <p:nvPr/>
        </p:nvSpPr>
        <p:spPr>
          <a:xfrm>
            <a:off x="642910" y="1500174"/>
            <a:ext cx="7358098" cy="3785652"/>
          </a:xfrm>
          <a:prstGeom prst="rect">
            <a:avLst/>
          </a:prstGeom>
        </p:spPr>
        <p:txBody>
          <a:bodyPr wrap="square">
            <a:spAutoFit/>
          </a:bodyPr>
          <a:lstStyle/>
          <a:p>
            <a:pPr algn="just" rtl="1"/>
            <a:r>
              <a:rPr lang="fa-IR" sz="4000" b="1" dirty="0" smtClean="0"/>
              <a:t>ب) محمول یا محکوم به(</a:t>
            </a:r>
            <a:r>
              <a:rPr lang="en-US" sz="4000" b="1" dirty="0" smtClean="0"/>
              <a:t>Predicate</a:t>
            </a:r>
            <a:r>
              <a:rPr lang="fa-IR" sz="4000" b="1" dirty="0" smtClean="0"/>
              <a:t>) آن جزء از قضیه است که به موضوع داده می شود یا از آن سلب می گردد. مثل «گرم» در مثالهای « هوا گرم است، هوا گرم نیست».</a:t>
            </a:r>
          </a:p>
          <a:p>
            <a:pPr algn="just" rtl="1"/>
            <a:endParaRPr lang="fa-IR" sz="4000" b="1" dirty="0" smtClean="0"/>
          </a:p>
        </p:txBody>
      </p:sp>
    </p:spTree>
    <p:extLst>
      <p:ext uri="{BB962C8B-B14F-4D97-AF65-F5344CB8AC3E}">
        <p14:creationId xmlns:p14="http://schemas.microsoft.com/office/powerpoint/2010/main" val="215384197"/>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88</a:t>
            </a:r>
            <a:endParaRPr lang="en-US" dirty="0"/>
          </a:p>
        </p:txBody>
      </p:sp>
      <p:sp>
        <p:nvSpPr>
          <p:cNvPr id="6" name="Rectangle 5"/>
          <p:cNvSpPr/>
          <p:nvPr/>
        </p:nvSpPr>
        <p:spPr>
          <a:xfrm>
            <a:off x="539552" y="847396"/>
            <a:ext cx="7358098" cy="4401205"/>
          </a:xfrm>
          <a:prstGeom prst="rect">
            <a:avLst/>
          </a:prstGeom>
        </p:spPr>
        <p:txBody>
          <a:bodyPr wrap="square">
            <a:spAutoFit/>
          </a:bodyPr>
          <a:lstStyle/>
          <a:p>
            <a:pPr algn="just" rtl="1"/>
            <a:endParaRPr lang="fa-IR" sz="4000" b="1" dirty="0" smtClean="0"/>
          </a:p>
          <a:p>
            <a:pPr algn="just" rtl="1"/>
            <a:r>
              <a:rPr lang="fa-IR" sz="4000" b="1" dirty="0" smtClean="0"/>
              <a:t>ج) رابطه یا نسبت حکمیه(</a:t>
            </a:r>
            <a:r>
              <a:rPr lang="en-US" sz="4000" b="1" dirty="0" err="1" smtClean="0"/>
              <a:t>Coqule</a:t>
            </a:r>
            <a:r>
              <a:rPr lang="fa-IR" sz="4000" b="1" dirty="0" smtClean="0"/>
              <a:t>) فعلی است مثبت یا منفی که بین موضوع و محمول رابطه برقرار می سازد. بدین ترتیب که محمول را به موضوع نسبت می دهد یا از آن سلب می کند. مثل «است» و «نیست» در این  دو مثال :</a:t>
            </a:r>
            <a:endParaRPr lang="en-US" sz="4000" b="1" dirty="0" smtClean="0"/>
          </a:p>
        </p:txBody>
      </p:sp>
    </p:spTree>
    <p:extLst>
      <p:ext uri="{BB962C8B-B14F-4D97-AF65-F5344CB8AC3E}">
        <p14:creationId xmlns:p14="http://schemas.microsoft.com/office/powerpoint/2010/main" val="1590985032"/>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89</a:t>
            </a:r>
            <a:endParaRPr lang="en-US" dirty="0"/>
          </a:p>
        </p:txBody>
      </p:sp>
      <p:sp>
        <p:nvSpPr>
          <p:cNvPr id="9" name="Rounded Rectangle 8"/>
          <p:cNvSpPr/>
          <p:nvPr/>
        </p:nvSpPr>
        <p:spPr>
          <a:xfrm>
            <a:off x="225205" y="917504"/>
            <a:ext cx="7920879" cy="4952592"/>
          </a:xfrm>
          <a:prstGeom prst="roundRect">
            <a:avLst/>
          </a:prstGeom>
          <a:effectLst>
            <a:outerShdw blurRad="50800" dist="38100" algn="l" rotWithShape="0">
              <a:prstClr val="black">
                <a:alpha val="40000"/>
              </a:prstClr>
            </a:outerShdw>
          </a:effectLst>
        </p:spPr>
        <p:style>
          <a:lnRef idx="0">
            <a:schemeClr val="accent1"/>
          </a:lnRef>
          <a:fillRef idx="3">
            <a:schemeClr val="accent1"/>
          </a:fillRef>
          <a:effectRef idx="3">
            <a:schemeClr val="accent1"/>
          </a:effectRef>
          <a:fontRef idx="minor">
            <a:schemeClr val="lt1"/>
          </a:fontRef>
        </p:style>
        <p:txBody>
          <a:bodyPr rtlCol="0" anchor="ct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rtl="1"/>
            <a:r>
              <a:rPr lang="fa-IR" sz="3200" b="1" dirty="0" smtClean="0">
                <a:solidFill>
                  <a:schemeClr val="tx1"/>
                </a:solidFill>
              </a:rPr>
              <a:t>هوا                        گرم                     است.</a:t>
            </a:r>
          </a:p>
          <a:p>
            <a:pPr algn="ctr" rtl="1"/>
            <a:r>
              <a:rPr lang="fa-IR" sz="3200" b="1" dirty="0" smtClean="0">
                <a:solidFill>
                  <a:schemeClr val="tx1"/>
                </a:solidFill>
              </a:rPr>
              <a:t>  یا:</a:t>
            </a:r>
          </a:p>
          <a:p>
            <a:pPr algn="ctr" rtl="1"/>
            <a:r>
              <a:rPr lang="fa-IR" sz="3200" b="1" dirty="0" smtClean="0">
                <a:solidFill>
                  <a:schemeClr val="tx1"/>
                </a:solidFill>
              </a:rPr>
              <a:t>هوا                        گرم                     نیست.</a:t>
            </a:r>
            <a:endParaRPr lang="en-US" sz="3200" b="1" dirty="0" smtClean="0">
              <a:solidFill>
                <a:schemeClr val="tx1"/>
              </a:solidFill>
            </a:endParaRPr>
          </a:p>
          <a:p>
            <a:pPr algn="ctr" rtl="1"/>
            <a:r>
              <a:rPr lang="fa-IR" sz="3200" b="1" dirty="0" smtClean="0">
                <a:solidFill>
                  <a:schemeClr val="tx1"/>
                </a:solidFill>
              </a:rPr>
              <a:t> </a:t>
            </a:r>
            <a:endParaRPr lang="en-US" sz="3200" b="1" dirty="0" smtClean="0">
              <a:solidFill>
                <a:schemeClr val="tx1"/>
              </a:solidFill>
            </a:endParaRPr>
          </a:p>
          <a:p>
            <a:pPr algn="l" rtl="1"/>
            <a:endParaRPr lang="fa-IR" sz="3000" b="1" dirty="0" smtClean="0">
              <a:solidFill>
                <a:schemeClr val="tx1"/>
              </a:solidFill>
            </a:endParaRPr>
          </a:p>
          <a:p>
            <a:pPr algn="l" rtl="1"/>
            <a:r>
              <a:rPr lang="fa-IR" sz="3000" b="1" dirty="0" smtClean="0">
                <a:solidFill>
                  <a:schemeClr val="tx1"/>
                </a:solidFill>
              </a:rPr>
              <a:t>موضوع(</a:t>
            </a:r>
            <a:r>
              <a:rPr lang="fa-IR" sz="3000" b="1" dirty="0" err="1" smtClean="0">
                <a:solidFill>
                  <a:schemeClr val="tx1"/>
                </a:solidFill>
              </a:rPr>
              <a:t>مسندالیه</a:t>
            </a:r>
            <a:r>
              <a:rPr lang="fa-IR" sz="3000" b="1" dirty="0" smtClean="0">
                <a:solidFill>
                  <a:schemeClr val="tx1"/>
                </a:solidFill>
              </a:rPr>
              <a:t>)   محمول(مسند)  نسبت </a:t>
            </a:r>
            <a:r>
              <a:rPr lang="fa-IR" sz="3000" b="1" dirty="0" err="1">
                <a:solidFill>
                  <a:schemeClr val="tx1"/>
                </a:solidFill>
              </a:rPr>
              <a:t>حکمیه</a:t>
            </a:r>
            <a:r>
              <a:rPr lang="fa-IR" sz="3000" b="1" dirty="0">
                <a:solidFill>
                  <a:schemeClr val="tx1"/>
                </a:solidFill>
              </a:rPr>
              <a:t>(رابطه)</a:t>
            </a:r>
            <a:endParaRPr lang="en-US" sz="3000" b="1" dirty="0">
              <a:solidFill>
                <a:schemeClr val="tx1"/>
              </a:solidFill>
            </a:endParaRPr>
          </a:p>
          <a:p>
            <a:pPr algn="l" rtl="1"/>
            <a:endParaRPr lang="en-US" sz="3200" b="1" dirty="0">
              <a:solidFill>
                <a:schemeClr val="tx1"/>
              </a:solidFill>
            </a:endParaRPr>
          </a:p>
        </p:txBody>
      </p:sp>
      <p:cxnSp>
        <p:nvCxnSpPr>
          <p:cNvPr id="11" name="Straight Arrow Connector 10"/>
          <p:cNvCxnSpPr/>
          <p:nvPr/>
        </p:nvCxnSpPr>
        <p:spPr>
          <a:xfrm rot="5400000">
            <a:off x="7131073" y="3643039"/>
            <a:ext cx="500066"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 name="Straight Arrow Connector 12"/>
          <p:cNvCxnSpPr/>
          <p:nvPr/>
        </p:nvCxnSpPr>
        <p:spPr>
          <a:xfrm rot="5400000">
            <a:off x="3935611" y="3643039"/>
            <a:ext cx="499272"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Straight Arrow Connector 15"/>
          <p:cNvCxnSpPr/>
          <p:nvPr/>
        </p:nvCxnSpPr>
        <p:spPr>
          <a:xfrm rot="5400000">
            <a:off x="1154409" y="3647880"/>
            <a:ext cx="499272"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90227951"/>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90</a:t>
            </a:r>
            <a:endParaRPr lang="en-US" dirty="0"/>
          </a:p>
        </p:txBody>
      </p:sp>
      <p:sp>
        <p:nvSpPr>
          <p:cNvPr id="7" name="TextBox 6"/>
          <p:cNvSpPr txBox="1"/>
          <p:nvPr/>
        </p:nvSpPr>
        <p:spPr>
          <a:xfrm>
            <a:off x="448639" y="739675"/>
            <a:ext cx="7667048" cy="5078313"/>
          </a:xfrm>
          <a:prstGeom prst="rect">
            <a:avLst/>
          </a:prstGeom>
          <a:noFill/>
        </p:spPr>
        <p:txBody>
          <a:bodyPr wrap="square" rtlCol="1">
            <a:spAutoFit/>
          </a:bodyPr>
          <a:lstStyle/>
          <a:p>
            <a:pPr algn="just" rtl="1"/>
            <a:r>
              <a:rPr lang="fa-IR" sz="3600" b="1" dirty="0" smtClean="0"/>
              <a:t> </a:t>
            </a:r>
            <a:endParaRPr lang="en-US" sz="3600" b="1" dirty="0" smtClean="0"/>
          </a:p>
          <a:p>
            <a:pPr algn="just" rtl="1"/>
            <a:r>
              <a:rPr lang="fa-IR" sz="3600" b="1" dirty="0" smtClean="0"/>
              <a:t>در دستور زبان،</a:t>
            </a:r>
          </a:p>
          <a:p>
            <a:pPr algn="just" rtl="1"/>
            <a:endParaRPr lang="fa-IR" sz="3600" b="1" dirty="0" smtClean="0"/>
          </a:p>
          <a:p>
            <a:pPr algn="just" rtl="1"/>
            <a:r>
              <a:rPr lang="fa-IR" sz="3600" b="1" dirty="0"/>
              <a:t> </a:t>
            </a:r>
            <a:r>
              <a:rPr lang="fa-IR" sz="3600" b="1" dirty="0" smtClean="0"/>
              <a:t>     موضوع را « مستند </a:t>
            </a:r>
            <a:r>
              <a:rPr lang="fa-IR" sz="3600" b="1" dirty="0" err="1" smtClean="0"/>
              <a:t>الیه</a:t>
            </a:r>
            <a:r>
              <a:rPr lang="fa-IR" sz="3600" b="1" dirty="0" smtClean="0"/>
              <a:t> » </a:t>
            </a:r>
          </a:p>
          <a:p>
            <a:pPr algn="just" rtl="1"/>
            <a:r>
              <a:rPr lang="fa-IR" sz="3600" b="1" dirty="0" smtClean="0"/>
              <a:t>         </a:t>
            </a:r>
            <a:r>
              <a:rPr lang="fa-IR" sz="3600" b="1" dirty="0" err="1" smtClean="0"/>
              <a:t>ومحمول</a:t>
            </a:r>
            <a:r>
              <a:rPr lang="fa-IR" sz="3600" b="1" dirty="0" smtClean="0"/>
              <a:t> را « مسند »</a:t>
            </a:r>
          </a:p>
          <a:p>
            <a:pPr algn="just" rtl="1"/>
            <a:r>
              <a:rPr lang="fa-IR" sz="3600" b="1" dirty="0" smtClean="0"/>
              <a:t>            و نسبت حکمیه را « رابطه »</a:t>
            </a:r>
          </a:p>
          <a:p>
            <a:pPr algn="just" rtl="1"/>
            <a:endParaRPr lang="fa-IR" sz="3600" b="1" dirty="0" smtClean="0"/>
          </a:p>
          <a:p>
            <a:pPr algn="just" rtl="1"/>
            <a:r>
              <a:rPr lang="fa-IR" sz="3600" b="1" dirty="0" smtClean="0"/>
              <a:t>                                           می نامند.</a:t>
            </a:r>
            <a:endParaRPr lang="en-US" sz="3600" b="1" dirty="0" smtClean="0"/>
          </a:p>
          <a:p>
            <a:pPr algn="just" rtl="1"/>
            <a:endParaRPr lang="fa-IR" sz="3600" b="1" dirty="0"/>
          </a:p>
        </p:txBody>
      </p:sp>
    </p:spTree>
    <p:extLst>
      <p:ext uri="{BB962C8B-B14F-4D97-AF65-F5344CB8AC3E}">
        <p14:creationId xmlns:p14="http://schemas.microsoft.com/office/powerpoint/2010/main" val="400930172"/>
      </p:ext>
    </p:extLst>
  </p:cSld>
  <p:clrMapOvr>
    <a:masterClrMapping/>
  </p:clrMapOvr>
  <p:transition spd="slow">
    <p:fade/>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r>
              <a:rPr lang="fa-IR" dirty="0" smtClean="0"/>
              <a:t>91</a:t>
            </a:r>
            <a:endParaRPr lang="en-US" dirty="0"/>
          </a:p>
        </p:txBody>
      </p:sp>
      <p:sp>
        <p:nvSpPr>
          <p:cNvPr id="10241" name="Rectangle 1"/>
          <p:cNvSpPr>
            <a:spLocks noChangeArrowheads="1"/>
          </p:cNvSpPr>
          <p:nvPr/>
        </p:nvSpPr>
        <p:spPr bwMode="auto">
          <a:xfrm>
            <a:off x="396003" y="2503349"/>
            <a:ext cx="7772319"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a-IR" sz="4000" b="1" i="0" u="none" strike="noStrike" cap="none" normalizeH="0" baseline="0" dirty="0" smtClean="0">
                <a:ln>
                  <a:noFill/>
                </a:ln>
                <a:solidFill>
                  <a:schemeClr val="tx1"/>
                </a:solidFill>
                <a:effectLst/>
                <a:latin typeface="Arial" pitchFamily="34" charset="0"/>
                <a:ea typeface="Calibri" pitchFamily="34" charset="0"/>
              </a:rPr>
              <a:t>قضیه ای است که خبر یا مطلبی را با شرط  و یا  با شک وتردید بیان کند.</a:t>
            </a:r>
            <a:endParaRPr kumimoji="0" lang="fa-IR" sz="4000" b="1" i="0" u="none" strike="noStrike" cap="none" normalizeH="0" baseline="0" dirty="0" smtClean="0">
              <a:ln>
                <a:noFill/>
              </a:ln>
              <a:solidFill>
                <a:schemeClr val="tx1"/>
              </a:solidFill>
              <a:effectLst/>
              <a:latin typeface="Arial" pitchFamily="34" charset="0"/>
            </a:endParaRPr>
          </a:p>
        </p:txBody>
      </p:sp>
      <p:sp>
        <p:nvSpPr>
          <p:cNvPr id="2" name="کادر متن 1"/>
          <p:cNvSpPr txBox="1"/>
          <p:nvPr/>
        </p:nvSpPr>
        <p:spPr>
          <a:xfrm>
            <a:off x="2661983" y="836712"/>
            <a:ext cx="3240360" cy="707886"/>
          </a:xfrm>
          <a:prstGeom prst="rect">
            <a:avLst/>
          </a:prstGeom>
          <a:noFill/>
        </p:spPr>
        <p:txBody>
          <a:bodyPr wrap="square" rtlCol="1">
            <a:spAutoFit/>
          </a:bodyPr>
          <a:lstStyle>
            <a:defPPr>
              <a:defRPr lang="en-US"/>
            </a:defPPr>
            <a:lvl1pPr algn="ctr" rtl="1">
              <a:defRPr sz="4000" b="1">
                <a:solidFill>
                  <a:schemeClr val="accent3">
                    <a:lumMod val="50000"/>
                  </a:schemeClr>
                </a:solidFill>
              </a:defRPr>
            </a:lvl1pPr>
          </a:lstStyle>
          <a:p>
            <a:r>
              <a:rPr lang="fa-IR" dirty="0" smtClean="0"/>
              <a:t> </a:t>
            </a:r>
            <a:r>
              <a:rPr lang="fa-IR" dirty="0"/>
              <a:t>قضیه شرطیه:</a:t>
            </a:r>
            <a:endParaRPr lang="en-US" dirty="0"/>
          </a:p>
        </p:txBody>
      </p:sp>
    </p:spTree>
    <p:extLst>
      <p:ext uri="{BB962C8B-B14F-4D97-AF65-F5344CB8AC3E}">
        <p14:creationId xmlns:p14="http://schemas.microsoft.com/office/powerpoint/2010/main" val="1885028209"/>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11</a:t>
            </a:r>
            <a:endParaRPr lang="en-US" dirty="0"/>
          </a:p>
        </p:txBody>
      </p:sp>
      <p:sp>
        <p:nvSpPr>
          <p:cNvPr id="5" name="Title 1"/>
          <p:cNvSpPr txBox="1">
            <a:spLocks/>
          </p:cNvSpPr>
          <p:nvPr/>
        </p:nvSpPr>
        <p:spPr>
          <a:xfrm>
            <a:off x="274104" y="4077072"/>
            <a:ext cx="7659687" cy="576064"/>
          </a:xfrm>
          <a:prstGeom prst="rect">
            <a:avLst/>
          </a:prstGeom>
        </p:spPr>
        <p:txBody>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rtl="1"/>
            <a:r>
              <a:rPr lang="fa-IR" sz="4000" b="1" dirty="0" smtClean="0"/>
              <a:t>در منطق علم به دو قسم تقسیم بندی می شود </a:t>
            </a:r>
            <a:endParaRPr lang="en-US" sz="4000" b="1" dirty="0"/>
          </a:p>
        </p:txBody>
      </p:sp>
      <p:sp>
        <p:nvSpPr>
          <p:cNvPr id="6" name="Text Placeholder 2"/>
          <p:cNvSpPr txBox="1">
            <a:spLocks/>
          </p:cNvSpPr>
          <p:nvPr/>
        </p:nvSpPr>
        <p:spPr>
          <a:xfrm>
            <a:off x="1187624" y="1196752"/>
            <a:ext cx="5832648" cy="1600231"/>
          </a:xfrm>
          <a:prstGeom prst="rect">
            <a:avLst/>
          </a:prstGeom>
        </p:spPr>
        <p:txBody>
          <a:bodyPr>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lgn="ctr" rtl="1">
              <a:buNone/>
            </a:pPr>
            <a:r>
              <a:rPr lang="fa-IR" sz="6600" b="1" dirty="0" smtClean="0">
                <a:solidFill>
                  <a:schemeClr val="accent3">
                    <a:lumMod val="50000"/>
                  </a:schemeClr>
                </a:solidFill>
              </a:rPr>
              <a:t>علم و اقسام آن </a:t>
            </a:r>
            <a:endParaRPr lang="en-US" sz="6600" b="1" dirty="0">
              <a:solidFill>
                <a:schemeClr val="accent3">
                  <a:lumMod val="50000"/>
                </a:schemeClr>
              </a:solidFill>
            </a:endParaRPr>
          </a:p>
        </p:txBody>
      </p:sp>
    </p:spTree>
    <p:extLst>
      <p:ext uri="{BB962C8B-B14F-4D97-AF65-F5344CB8AC3E}">
        <p14:creationId xmlns:p14="http://schemas.microsoft.com/office/powerpoint/2010/main" val="10203323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fa-IR" dirty="0" smtClean="0"/>
              <a:t>92</a:t>
            </a:r>
            <a:endParaRPr lang="en-US" dirty="0"/>
          </a:p>
        </p:txBody>
      </p:sp>
      <p:sp>
        <p:nvSpPr>
          <p:cNvPr id="2" name="Rounded Rectangle 1"/>
          <p:cNvSpPr/>
          <p:nvPr/>
        </p:nvSpPr>
        <p:spPr>
          <a:xfrm>
            <a:off x="467544" y="916688"/>
            <a:ext cx="7488832" cy="4740240"/>
          </a:xfrm>
          <a:prstGeom prst="roundRect">
            <a:avLst/>
          </a:prstGeom>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pPr>
            <a:r>
              <a:rPr lang="fa-IR" sz="4000" b="1" dirty="0" smtClean="0">
                <a:solidFill>
                  <a:schemeClr val="tx1"/>
                </a:solidFill>
              </a:rPr>
              <a:t>مثال :</a:t>
            </a:r>
          </a:p>
          <a:p>
            <a:pPr algn="just" rtl="1">
              <a:lnSpc>
                <a:spcPct val="150000"/>
              </a:lnSpc>
            </a:pPr>
            <a:r>
              <a:rPr lang="fa-IR" sz="4000" b="1" dirty="0" smtClean="0">
                <a:solidFill>
                  <a:schemeClr val="tx1"/>
                </a:solidFill>
              </a:rPr>
              <a:t>اگر </a:t>
            </a:r>
            <a:r>
              <a:rPr lang="fa-IR" sz="4000" b="1" dirty="0">
                <a:solidFill>
                  <a:schemeClr val="tx1"/>
                </a:solidFill>
              </a:rPr>
              <a:t>کسی بکوشد، پیروز می شود.</a:t>
            </a:r>
            <a:endParaRPr lang="en-US" sz="4000" b="1" dirty="0">
              <a:solidFill>
                <a:schemeClr val="tx1"/>
              </a:solidFill>
            </a:endParaRPr>
          </a:p>
          <a:p>
            <a:pPr algn="just" rtl="1">
              <a:lnSpc>
                <a:spcPct val="150000"/>
              </a:lnSpc>
            </a:pPr>
            <a:r>
              <a:rPr lang="fa-IR" sz="4000" b="1" dirty="0" smtClean="0">
                <a:solidFill>
                  <a:schemeClr val="tx1"/>
                </a:solidFill>
              </a:rPr>
              <a:t>کتابی </a:t>
            </a:r>
            <a:r>
              <a:rPr lang="fa-IR" sz="4000" b="1" dirty="0">
                <a:solidFill>
                  <a:schemeClr val="tx1"/>
                </a:solidFill>
              </a:rPr>
              <a:t>که در دست تست</a:t>
            </a:r>
            <a:r>
              <a:rPr lang="fa-IR" sz="4000" b="1" dirty="0" smtClean="0">
                <a:solidFill>
                  <a:schemeClr val="tx1"/>
                </a:solidFill>
              </a:rPr>
              <a:t>، یا </a:t>
            </a:r>
            <a:r>
              <a:rPr lang="fa-IR" sz="4000" b="1" dirty="0">
                <a:solidFill>
                  <a:schemeClr val="tx1"/>
                </a:solidFill>
              </a:rPr>
              <a:t>گلستان است</a:t>
            </a:r>
            <a:r>
              <a:rPr lang="fa-IR" sz="4000" b="1" dirty="0" smtClean="0">
                <a:solidFill>
                  <a:schemeClr val="tx1"/>
                </a:solidFill>
              </a:rPr>
              <a:t>، یا </a:t>
            </a:r>
            <a:r>
              <a:rPr lang="fa-IR" sz="4000" b="1" dirty="0">
                <a:solidFill>
                  <a:schemeClr val="tx1"/>
                </a:solidFill>
              </a:rPr>
              <a:t>بوستان است.</a:t>
            </a:r>
          </a:p>
        </p:txBody>
      </p:sp>
    </p:spTree>
    <p:extLst>
      <p:ext uri="{BB962C8B-B14F-4D97-AF65-F5344CB8AC3E}">
        <p14:creationId xmlns:p14="http://schemas.microsoft.com/office/powerpoint/2010/main" val="3493111283"/>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528" y="384610"/>
            <a:ext cx="7286676" cy="4726654"/>
          </a:xfrm>
        </p:spPr>
        <p:txBody>
          <a:bodyPr/>
          <a:lstStyle/>
          <a:p>
            <a:pPr algn="ctr" rtl="1"/>
            <a:r>
              <a:rPr lang="fa-IR" sz="4800" b="1" dirty="0" smtClean="0">
                <a:solidFill>
                  <a:schemeClr val="tx1"/>
                </a:solidFill>
                <a:cs typeface="B Kamran Outline" panose="00000400000000000000" pitchFamily="2" charset="-78"/>
              </a:rPr>
              <a:t>اجرای قضیه شرطیه</a:t>
            </a:r>
            <a:r>
              <a:rPr lang="fa-IR" sz="4000" b="1" dirty="0" smtClean="0">
                <a:solidFill>
                  <a:schemeClr val="tx1"/>
                </a:solidFill>
              </a:rPr>
              <a:t/>
            </a:r>
            <a:br>
              <a:rPr lang="fa-IR" sz="4000" b="1" dirty="0" smtClean="0">
                <a:solidFill>
                  <a:schemeClr val="tx1"/>
                </a:solidFill>
              </a:rPr>
            </a:br>
            <a:r>
              <a:rPr lang="fa-IR" sz="4000" b="1" dirty="0">
                <a:solidFill>
                  <a:schemeClr val="tx1"/>
                </a:solidFill>
              </a:rPr>
              <a:t/>
            </a:r>
            <a:br>
              <a:rPr lang="fa-IR" sz="4000" b="1" dirty="0">
                <a:solidFill>
                  <a:schemeClr val="tx1"/>
                </a:solidFill>
              </a:rPr>
            </a:br>
            <a:r>
              <a:rPr lang="fa-IR" sz="4000" b="1" dirty="0" smtClean="0">
                <a:solidFill>
                  <a:schemeClr val="tx1"/>
                </a:solidFill>
              </a:rPr>
              <a:t>قضیه های شرطیه، دست کم، مرکب از دو جزءاند: </a:t>
            </a:r>
            <a:br>
              <a:rPr lang="fa-IR" sz="4000" b="1" dirty="0" smtClean="0">
                <a:solidFill>
                  <a:schemeClr val="tx1"/>
                </a:solidFill>
              </a:rPr>
            </a:br>
            <a:r>
              <a:rPr lang="fa-IR" sz="4000" b="1" dirty="0">
                <a:solidFill>
                  <a:schemeClr val="tx1"/>
                </a:solidFill>
              </a:rPr>
              <a:t/>
            </a:r>
            <a:br>
              <a:rPr lang="fa-IR" sz="4000" b="1" dirty="0">
                <a:solidFill>
                  <a:schemeClr val="tx1"/>
                </a:solidFill>
              </a:rPr>
            </a:br>
            <a:r>
              <a:rPr lang="fa-IR" sz="4800" b="1" dirty="0" err="1" smtClean="0">
                <a:solidFill>
                  <a:schemeClr val="accent3">
                    <a:lumMod val="50000"/>
                  </a:schemeClr>
                </a:solidFill>
              </a:rPr>
              <a:t>مقـدم</a:t>
            </a:r>
            <a:r>
              <a:rPr lang="fa-IR" sz="4800" b="1" dirty="0" smtClean="0">
                <a:solidFill>
                  <a:schemeClr val="tx1"/>
                </a:solidFill>
              </a:rPr>
              <a:t>  و </a:t>
            </a:r>
            <a:r>
              <a:rPr lang="fa-IR" sz="4800" b="1" dirty="0" err="1" smtClean="0">
                <a:solidFill>
                  <a:schemeClr val="accent3">
                    <a:lumMod val="50000"/>
                  </a:schemeClr>
                </a:solidFill>
              </a:rPr>
              <a:t>تالـی</a:t>
            </a:r>
            <a:endParaRPr lang="en-US" sz="4800" b="1" dirty="0">
              <a:solidFill>
                <a:schemeClr val="tx1"/>
              </a:solidFill>
            </a:endParaRPr>
          </a:p>
        </p:txBody>
      </p:sp>
      <p:sp>
        <p:nvSpPr>
          <p:cNvPr id="5" name="نگهدارنده مکان شماره اسلاید 4"/>
          <p:cNvSpPr>
            <a:spLocks noGrp="1"/>
          </p:cNvSpPr>
          <p:nvPr>
            <p:ph type="sldNum" sz="quarter" idx="12"/>
          </p:nvPr>
        </p:nvSpPr>
        <p:spPr/>
        <p:txBody>
          <a:bodyPr/>
          <a:lstStyle/>
          <a:p>
            <a:r>
              <a:rPr lang="fa-IR" dirty="0" smtClean="0"/>
              <a:t>93</a:t>
            </a:r>
            <a:endParaRPr lang="en-US" dirty="0"/>
          </a:p>
        </p:txBody>
      </p:sp>
    </p:spTree>
    <p:extLst>
      <p:ext uri="{BB962C8B-B14F-4D97-AF65-F5344CB8AC3E}">
        <p14:creationId xmlns:p14="http://schemas.microsoft.com/office/powerpoint/2010/main" val="391581651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94</a:t>
            </a:r>
            <a:endParaRPr lang="en-US" dirty="0"/>
          </a:p>
        </p:txBody>
      </p:sp>
      <p:sp>
        <p:nvSpPr>
          <p:cNvPr id="6" name="کادر متن 5"/>
          <p:cNvSpPr txBox="1"/>
          <p:nvPr/>
        </p:nvSpPr>
        <p:spPr>
          <a:xfrm>
            <a:off x="467544" y="797346"/>
            <a:ext cx="7393632" cy="5016758"/>
          </a:xfrm>
          <a:prstGeom prst="rect">
            <a:avLst/>
          </a:prstGeom>
          <a:noFill/>
        </p:spPr>
        <p:txBody>
          <a:bodyPr wrap="square" rtlCol="0">
            <a:spAutoFit/>
          </a:bodyPr>
          <a:lstStyle/>
          <a:p>
            <a:pPr algn="just" rtl="1"/>
            <a:r>
              <a:rPr lang="fa-IR" sz="4000" b="1" dirty="0" smtClean="0"/>
              <a:t>الف) مقدم :</a:t>
            </a:r>
          </a:p>
          <a:p>
            <a:pPr algn="just" rtl="1"/>
            <a:endParaRPr lang="fa-IR" sz="4000" b="1" dirty="0" smtClean="0"/>
          </a:p>
          <a:p>
            <a:pPr algn="just" rtl="1"/>
            <a:r>
              <a:rPr lang="fa-IR" sz="4000" b="1" dirty="0" smtClean="0"/>
              <a:t>اولین جمله یا نخستین قضیه ای که در ساختمان قضی، شرطیه به کار می رود،«مقدم (قضیه مقدم)» نامیده می شود. </a:t>
            </a:r>
          </a:p>
          <a:p>
            <a:pPr algn="just" rtl="1"/>
            <a:endParaRPr lang="fa-IR" sz="4000" b="1" dirty="0"/>
          </a:p>
          <a:p>
            <a:pPr algn="just" rtl="1"/>
            <a:r>
              <a:rPr lang="fa-IR" sz="4000" b="1" dirty="0" smtClean="0"/>
              <a:t>مثل </a:t>
            </a:r>
            <a:r>
              <a:rPr lang="fa-IR" sz="4000" b="1" dirty="0" smtClean="0">
                <a:solidFill>
                  <a:schemeClr val="accent3">
                    <a:lumMod val="75000"/>
                  </a:schemeClr>
                </a:solidFill>
              </a:rPr>
              <a:t>«اگر کسی بکوشد»  </a:t>
            </a:r>
            <a:r>
              <a:rPr lang="fa-IR" sz="4000" b="1" dirty="0" smtClean="0"/>
              <a:t>در مثال اول و </a:t>
            </a:r>
            <a:r>
              <a:rPr lang="fa-IR" sz="4000" b="1" dirty="0">
                <a:solidFill>
                  <a:schemeClr val="accent3">
                    <a:lumMod val="75000"/>
                  </a:schemeClr>
                </a:solidFill>
              </a:rPr>
              <a:t>«کتابی که در دست تست» </a:t>
            </a:r>
            <a:r>
              <a:rPr lang="fa-IR" sz="4000" b="1" dirty="0" smtClean="0">
                <a:solidFill>
                  <a:schemeClr val="accent3">
                    <a:lumMod val="75000"/>
                  </a:schemeClr>
                </a:solidFill>
              </a:rPr>
              <a:t> </a:t>
            </a:r>
            <a:r>
              <a:rPr lang="fa-IR" sz="4000" b="1" dirty="0" smtClean="0"/>
              <a:t>در مثال دوم.</a:t>
            </a:r>
            <a:endParaRPr lang="en-US" sz="4000" b="1" dirty="0" smtClean="0"/>
          </a:p>
        </p:txBody>
      </p:sp>
    </p:spTree>
    <p:extLst>
      <p:ext uri="{BB962C8B-B14F-4D97-AF65-F5344CB8AC3E}">
        <p14:creationId xmlns:p14="http://schemas.microsoft.com/office/powerpoint/2010/main" val="83573946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b="1" dirty="0" smtClean="0"/>
              <a:t>95</a:t>
            </a:r>
            <a:endParaRPr lang="en-US" b="1" dirty="0"/>
          </a:p>
        </p:txBody>
      </p:sp>
      <p:sp>
        <p:nvSpPr>
          <p:cNvPr id="6" name="کادر متن 5"/>
          <p:cNvSpPr txBox="1"/>
          <p:nvPr/>
        </p:nvSpPr>
        <p:spPr>
          <a:xfrm>
            <a:off x="467544" y="539620"/>
            <a:ext cx="7416824" cy="5016758"/>
          </a:xfrm>
          <a:prstGeom prst="rect">
            <a:avLst/>
          </a:prstGeom>
          <a:noFill/>
        </p:spPr>
        <p:txBody>
          <a:bodyPr wrap="square" rtlCol="0">
            <a:spAutoFit/>
          </a:bodyPr>
          <a:lstStyle/>
          <a:p>
            <a:pPr algn="just" rtl="1"/>
            <a:r>
              <a:rPr lang="fa-IR" sz="4000" b="1" dirty="0" smtClean="0"/>
              <a:t>ب) تالی: </a:t>
            </a:r>
          </a:p>
          <a:p>
            <a:pPr algn="just" rtl="1"/>
            <a:endParaRPr lang="fa-IR" sz="4000" b="1" dirty="0"/>
          </a:p>
          <a:p>
            <a:pPr algn="just" rtl="1"/>
            <a:r>
              <a:rPr lang="fa-IR" sz="4000" b="1" dirty="0" smtClean="0"/>
              <a:t>قضیه یا قضیه هایی که بعد از مقدم قرار گیرند،«تالی» خوانده می شوند.</a:t>
            </a:r>
          </a:p>
          <a:p>
            <a:pPr algn="just" rtl="1"/>
            <a:endParaRPr lang="en-US" sz="4000" b="1" dirty="0" smtClean="0"/>
          </a:p>
          <a:p>
            <a:pPr algn="just" rtl="1"/>
            <a:r>
              <a:rPr lang="fa-IR" sz="4000" b="1" dirty="0" smtClean="0"/>
              <a:t>مثل «پیروز می شود» در مثال اول و </a:t>
            </a:r>
            <a:r>
              <a:rPr lang="fa-IR" sz="4000" b="1" dirty="0" smtClean="0">
                <a:solidFill>
                  <a:schemeClr val="accent1">
                    <a:lumMod val="75000"/>
                  </a:schemeClr>
                </a:solidFill>
              </a:rPr>
              <a:t>«گلستان است» </a:t>
            </a:r>
            <a:r>
              <a:rPr lang="fa-IR" sz="4000" b="1" dirty="0" smtClean="0"/>
              <a:t>و </a:t>
            </a:r>
            <a:r>
              <a:rPr lang="fa-IR" sz="4000" b="1" dirty="0">
                <a:solidFill>
                  <a:schemeClr val="accent1">
                    <a:lumMod val="75000"/>
                  </a:schemeClr>
                </a:solidFill>
              </a:rPr>
              <a:t>«بوستان است» </a:t>
            </a:r>
            <a:r>
              <a:rPr lang="fa-IR" sz="4000" b="1" dirty="0" smtClean="0"/>
              <a:t>در مثال دوم</a:t>
            </a:r>
            <a:endParaRPr lang="en-US" sz="4000" b="1" dirty="0"/>
          </a:p>
        </p:txBody>
      </p:sp>
    </p:spTree>
    <p:extLst>
      <p:ext uri="{BB962C8B-B14F-4D97-AF65-F5344CB8AC3E}">
        <p14:creationId xmlns:p14="http://schemas.microsoft.com/office/powerpoint/2010/main" val="952221829"/>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b="1" dirty="0" smtClean="0"/>
              <a:t>96</a:t>
            </a:r>
            <a:endParaRPr lang="en-US" b="1" dirty="0"/>
          </a:p>
        </p:txBody>
      </p:sp>
      <p:sp>
        <p:nvSpPr>
          <p:cNvPr id="7" name="Rounded Rectangle 6"/>
          <p:cNvSpPr/>
          <p:nvPr/>
        </p:nvSpPr>
        <p:spPr>
          <a:xfrm>
            <a:off x="395536" y="548680"/>
            <a:ext cx="7848871" cy="4310271"/>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rtl="1"/>
            <a:r>
              <a:rPr lang="fa-IR" sz="3200" b="1" dirty="0" smtClean="0">
                <a:solidFill>
                  <a:schemeClr val="tx1"/>
                </a:solidFill>
              </a:rPr>
              <a:t>اگر کسی بکوشد               پیروز می شود</a:t>
            </a:r>
            <a:endParaRPr lang="en-US" sz="3200" b="1" dirty="0" smtClean="0">
              <a:solidFill>
                <a:schemeClr val="tx1"/>
              </a:solidFill>
            </a:endParaRPr>
          </a:p>
          <a:p>
            <a:pPr algn="l" rtl="1"/>
            <a:endParaRPr lang="fa-IR" sz="3200" b="1" dirty="0" smtClean="0">
              <a:solidFill>
                <a:schemeClr val="tx1"/>
              </a:solidFill>
            </a:endParaRPr>
          </a:p>
          <a:p>
            <a:pPr algn="ctr" rtl="1"/>
            <a:r>
              <a:rPr lang="en-US" sz="3200" b="1" dirty="0" smtClean="0">
                <a:solidFill>
                  <a:schemeClr val="tx1"/>
                </a:solidFill>
              </a:rPr>
              <a:t> </a:t>
            </a:r>
            <a:r>
              <a:rPr lang="fa-IR" sz="3200" b="1" dirty="0" smtClean="0">
                <a:solidFill>
                  <a:schemeClr val="tx1"/>
                </a:solidFill>
              </a:rPr>
              <a:t>مقدم                        </a:t>
            </a:r>
            <a:r>
              <a:rPr lang="en-US" sz="3200" b="1" dirty="0" smtClean="0">
                <a:solidFill>
                  <a:schemeClr val="tx1"/>
                </a:solidFill>
              </a:rPr>
              <a:t> </a:t>
            </a:r>
            <a:r>
              <a:rPr lang="fa-IR" sz="3200" b="1" dirty="0" smtClean="0">
                <a:solidFill>
                  <a:schemeClr val="tx1"/>
                </a:solidFill>
              </a:rPr>
              <a:t>   </a:t>
            </a:r>
            <a:r>
              <a:rPr lang="fa-IR" sz="3200" b="1" dirty="0" err="1" smtClean="0">
                <a:solidFill>
                  <a:schemeClr val="tx1"/>
                </a:solidFill>
              </a:rPr>
              <a:t>تالی</a:t>
            </a:r>
            <a:r>
              <a:rPr lang="fa-IR" sz="3200" b="1" dirty="0" smtClean="0">
                <a:solidFill>
                  <a:schemeClr val="tx1"/>
                </a:solidFill>
              </a:rPr>
              <a:t> </a:t>
            </a:r>
          </a:p>
          <a:p>
            <a:pPr algn="r" rtl="1"/>
            <a:endParaRPr lang="en-US" sz="3200" b="1" dirty="0">
              <a:solidFill>
                <a:schemeClr val="tx1"/>
              </a:solidFill>
            </a:endParaRPr>
          </a:p>
          <a:p>
            <a:pPr algn="r" rtl="1"/>
            <a:r>
              <a:rPr lang="fa-IR" sz="3200" b="1" dirty="0" smtClean="0">
                <a:solidFill>
                  <a:schemeClr val="tx1"/>
                </a:solidFill>
              </a:rPr>
              <a:t>کتابی که در دست تست، یا گلستان است، یا بوستان است.</a:t>
            </a:r>
          </a:p>
          <a:p>
            <a:pPr algn="l" rtl="1"/>
            <a:endParaRPr lang="fa-IR" sz="3200" b="1" dirty="0" smtClean="0">
              <a:solidFill>
                <a:schemeClr val="tx1"/>
              </a:solidFill>
            </a:endParaRPr>
          </a:p>
          <a:p>
            <a:pPr algn="r" rtl="1"/>
            <a:r>
              <a:rPr lang="fa-IR" sz="3200" b="1" dirty="0" smtClean="0">
                <a:solidFill>
                  <a:schemeClr val="tx1"/>
                </a:solidFill>
              </a:rPr>
              <a:t>         مقدم                   تالی                تالی</a:t>
            </a:r>
            <a:endParaRPr lang="en-US" sz="3200" b="1" dirty="0">
              <a:solidFill>
                <a:schemeClr val="tx1"/>
              </a:solidFill>
            </a:endParaRPr>
          </a:p>
        </p:txBody>
      </p:sp>
      <p:cxnSp>
        <p:nvCxnSpPr>
          <p:cNvPr id="10" name="Straight Arrow Connector 9"/>
          <p:cNvCxnSpPr/>
          <p:nvPr/>
        </p:nvCxnSpPr>
        <p:spPr>
          <a:xfrm>
            <a:off x="1691680" y="3284984"/>
            <a:ext cx="0" cy="64527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4" name="Straight Arrow Connector 13"/>
          <p:cNvCxnSpPr/>
          <p:nvPr/>
        </p:nvCxnSpPr>
        <p:spPr>
          <a:xfrm>
            <a:off x="3995936" y="3284984"/>
            <a:ext cx="0" cy="64487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9" name="Straight Arrow Connector 18"/>
          <p:cNvCxnSpPr/>
          <p:nvPr/>
        </p:nvCxnSpPr>
        <p:spPr>
          <a:xfrm>
            <a:off x="6660232" y="3284984"/>
            <a:ext cx="0" cy="64487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4" name="Straight Arrow Connector 23"/>
          <p:cNvCxnSpPr/>
          <p:nvPr/>
        </p:nvCxnSpPr>
        <p:spPr>
          <a:xfrm flipH="1">
            <a:off x="2482974" y="1247981"/>
            <a:ext cx="794" cy="50086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6" name="Straight Arrow Connector 25"/>
          <p:cNvCxnSpPr/>
          <p:nvPr/>
        </p:nvCxnSpPr>
        <p:spPr>
          <a:xfrm flipH="1">
            <a:off x="6154588" y="1233386"/>
            <a:ext cx="1588" cy="50086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90444600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99592" y="2216392"/>
            <a:ext cx="6840760" cy="1839148"/>
          </a:xfrm>
        </p:spPr>
        <p:txBody>
          <a:bodyPr>
            <a:normAutofit/>
          </a:bodyPr>
          <a:lstStyle/>
          <a:p>
            <a:pPr algn="just" rtl="1"/>
            <a:r>
              <a:rPr lang="fa-IR" b="1" dirty="0" smtClean="0">
                <a:solidFill>
                  <a:schemeClr val="tx1"/>
                </a:solidFill>
              </a:rPr>
              <a:t>قضیه </a:t>
            </a:r>
            <a:r>
              <a:rPr lang="fa-IR" b="1" dirty="0" err="1" smtClean="0">
                <a:solidFill>
                  <a:schemeClr val="tx1"/>
                </a:solidFill>
              </a:rPr>
              <a:t>حملیه</a:t>
            </a:r>
            <a:r>
              <a:rPr lang="fa-IR" b="1" dirty="0" smtClean="0">
                <a:solidFill>
                  <a:schemeClr val="tx1"/>
                </a:solidFill>
              </a:rPr>
              <a:t> و شرطیه دارای اقسام مختلفی هستند که در اینجا به ذکر مهم ترین اقسام آنها می پردازیم.</a:t>
            </a:r>
            <a:endParaRPr lang="en-US" b="1" dirty="0">
              <a:solidFill>
                <a:schemeClr val="tx1"/>
              </a:solidFill>
            </a:endParaRPr>
          </a:p>
        </p:txBody>
      </p:sp>
      <p:sp>
        <p:nvSpPr>
          <p:cNvPr id="5" name="نگهدارنده مکان شماره اسلاید 4"/>
          <p:cNvSpPr>
            <a:spLocks noGrp="1"/>
          </p:cNvSpPr>
          <p:nvPr>
            <p:ph type="sldNum" sz="quarter" idx="12"/>
          </p:nvPr>
        </p:nvSpPr>
        <p:spPr/>
        <p:txBody>
          <a:bodyPr/>
          <a:lstStyle/>
          <a:p>
            <a:r>
              <a:rPr lang="fa-IR" dirty="0" smtClean="0"/>
              <a:t>97</a:t>
            </a:r>
            <a:endParaRPr lang="en-US" dirty="0"/>
          </a:p>
        </p:txBody>
      </p:sp>
    </p:spTree>
    <p:extLst>
      <p:ext uri="{BB962C8B-B14F-4D97-AF65-F5344CB8AC3E}">
        <p14:creationId xmlns:p14="http://schemas.microsoft.com/office/powerpoint/2010/main" val="341884758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1000108"/>
            <a:ext cx="7620000" cy="1143000"/>
          </a:xfrm>
        </p:spPr>
        <p:txBody>
          <a:bodyPr/>
          <a:lstStyle/>
          <a:p>
            <a:pPr algn="ctr" rtl="1"/>
            <a:r>
              <a:rPr lang="fa-IR" sz="5400" b="1" dirty="0" smtClean="0">
                <a:cs typeface="B Elm" panose="00000400000000000000" pitchFamily="2" charset="-78"/>
              </a:rPr>
              <a:t>ج) اقسام قضیه شرطیه </a:t>
            </a:r>
            <a:endParaRPr lang="en-US" sz="5400" b="1" dirty="0">
              <a:cs typeface="B Elm" panose="00000400000000000000" pitchFamily="2" charset="-78"/>
            </a:endParaRPr>
          </a:p>
        </p:txBody>
      </p:sp>
      <p:sp>
        <p:nvSpPr>
          <p:cNvPr id="5" name="نگهدارنده مکان شماره اسلاید 4"/>
          <p:cNvSpPr>
            <a:spLocks noGrp="1"/>
          </p:cNvSpPr>
          <p:nvPr>
            <p:ph type="sldNum" sz="quarter" idx="12"/>
          </p:nvPr>
        </p:nvSpPr>
        <p:spPr/>
        <p:txBody>
          <a:bodyPr/>
          <a:lstStyle/>
          <a:p>
            <a:r>
              <a:rPr lang="fa-IR" dirty="0" smtClean="0"/>
              <a:t>98</a:t>
            </a:r>
            <a:endParaRPr lang="en-US" dirty="0"/>
          </a:p>
        </p:txBody>
      </p:sp>
      <p:sp>
        <p:nvSpPr>
          <p:cNvPr id="7" name="Rounded Rectangle 6"/>
          <p:cNvSpPr/>
          <p:nvPr/>
        </p:nvSpPr>
        <p:spPr>
          <a:xfrm>
            <a:off x="642910" y="3429000"/>
            <a:ext cx="7215238" cy="1224136"/>
          </a:xfrm>
          <a:prstGeom prst="roundRect">
            <a:avLst>
              <a:gd name="adj" fmla="val 50000"/>
            </a:avLst>
          </a:prstGeom>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sz="2800" b="1" dirty="0" smtClean="0">
                <a:cs typeface="+mj-cs"/>
              </a:rPr>
              <a:t>قضیۀ شرطیه بر دو قسم است: متصله و منفصله.</a:t>
            </a:r>
            <a:endParaRPr lang="en-US" sz="2800" b="1" dirty="0" smtClean="0">
              <a:cs typeface="+mj-cs"/>
            </a:endParaRPr>
          </a:p>
          <a:p>
            <a:pPr algn="ctr" rtl="1"/>
            <a:endParaRPr lang="en-US" sz="2800" b="1" dirty="0">
              <a:cs typeface="+mj-cs"/>
            </a:endParaRPr>
          </a:p>
        </p:txBody>
      </p:sp>
    </p:spTree>
    <p:extLst>
      <p:ext uri="{BB962C8B-B14F-4D97-AF65-F5344CB8AC3E}">
        <p14:creationId xmlns:p14="http://schemas.microsoft.com/office/powerpoint/2010/main" val="234764451"/>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99</a:t>
            </a:r>
            <a:endParaRPr lang="en-US" dirty="0"/>
          </a:p>
        </p:txBody>
      </p:sp>
      <p:sp>
        <p:nvSpPr>
          <p:cNvPr id="6" name="کادر متن 5"/>
          <p:cNvSpPr txBox="1"/>
          <p:nvPr/>
        </p:nvSpPr>
        <p:spPr>
          <a:xfrm>
            <a:off x="725996" y="1846371"/>
            <a:ext cx="8022468" cy="4174917"/>
          </a:xfrm>
          <a:prstGeom prst="rect">
            <a:avLst/>
          </a:prstGeom>
          <a:noFill/>
        </p:spPr>
        <p:txBody>
          <a:bodyPr wrap="square" rtlCol="0">
            <a:spAutoFit/>
          </a:bodyPr>
          <a:lstStyle/>
          <a:p>
            <a:pPr algn="just" rtl="1"/>
            <a:r>
              <a:rPr lang="fa-IR" sz="4000" b="1" dirty="0" smtClean="0"/>
              <a:t>قضیه ای است که با حرف شرط آغاز می شود و خبری را  با "شرط" بیان می کند.</a:t>
            </a:r>
          </a:p>
          <a:p>
            <a:pPr algn="just" rtl="1"/>
            <a:r>
              <a:rPr lang="fa-IR" sz="4000" b="1" dirty="0" smtClean="0"/>
              <a:t>مثال</a:t>
            </a:r>
            <a:r>
              <a:rPr lang="fa-IR" sz="4000" b="1" dirty="0" smtClean="0"/>
              <a:t>:</a:t>
            </a:r>
            <a:r>
              <a:rPr lang="en-US" sz="4000" b="1" dirty="0" smtClean="0"/>
              <a:t> </a:t>
            </a:r>
          </a:p>
          <a:p>
            <a:pPr algn="just" rtl="1"/>
            <a:r>
              <a:rPr lang="fa-IR" sz="4000" b="1" dirty="0" smtClean="0"/>
              <a:t>هر گاه شب شود ، هوا تاریک می شود</a:t>
            </a:r>
          </a:p>
          <a:p>
            <a:pPr algn="just" rtl="1"/>
            <a:r>
              <a:rPr lang="fa-IR" sz="4000" b="1" dirty="0" smtClean="0"/>
              <a:t>اگر باران ببارد ، هوا تلطیف می گردد</a:t>
            </a:r>
            <a:endParaRPr lang="en-US" sz="4000" b="1" dirty="0" smtClean="0"/>
          </a:p>
          <a:p>
            <a:pPr algn="just" rtl="1"/>
            <a:endParaRPr lang="fa-IR" sz="3200" b="1" dirty="0"/>
          </a:p>
          <a:p>
            <a:pPr algn="just" rtl="1"/>
            <a:r>
              <a:rPr lang="fa-IR" sz="3200" b="1" dirty="0" smtClean="0"/>
              <a:t> </a:t>
            </a:r>
            <a:endParaRPr lang="en-US" sz="3200" b="1" dirty="0"/>
          </a:p>
        </p:txBody>
      </p:sp>
      <p:sp>
        <p:nvSpPr>
          <p:cNvPr id="2" name="کادر متن 1"/>
          <p:cNvSpPr txBox="1"/>
          <p:nvPr/>
        </p:nvSpPr>
        <p:spPr>
          <a:xfrm>
            <a:off x="539552" y="404664"/>
            <a:ext cx="7200800" cy="800219"/>
          </a:xfrm>
          <a:prstGeom prst="rect">
            <a:avLst/>
          </a:prstGeom>
        </p:spPr>
        <p:txBody>
          <a:bodyPr vert="horz" lIns="91440" tIns="45720" rIns="91440" bIns="45720" rtlCol="0" anchor="ctr">
            <a:noAutofit/>
          </a:bodyPr>
          <a:lstStyle>
            <a:lvl1pPr algn="ctr" rtl="1">
              <a:spcBef>
                <a:spcPct val="0"/>
              </a:spcBef>
              <a:buNone/>
              <a:defRPr sz="4600" b="1" cap="none" spc="-100" baseline="0">
                <a:ln>
                  <a:noFill/>
                </a:ln>
                <a:solidFill>
                  <a:schemeClr val="tx2"/>
                </a:solidFill>
                <a:effectLst/>
                <a:latin typeface="+mj-lt"/>
                <a:ea typeface="+mj-ea"/>
                <a:cs typeface="+mj-cs"/>
              </a:defRPr>
            </a:lvl1pPr>
          </a:lstStyle>
          <a:p>
            <a:r>
              <a:rPr lang="fa-IR" dirty="0" smtClean="0"/>
              <a:t>شرطیه </a:t>
            </a:r>
            <a:r>
              <a:rPr lang="fa-IR" dirty="0" err="1" smtClean="0"/>
              <a:t>متصله</a:t>
            </a:r>
            <a:r>
              <a:rPr lang="fa-IR" dirty="0" smtClean="0"/>
              <a:t>     </a:t>
            </a:r>
            <a:r>
              <a:rPr lang="fa-IR" dirty="0"/>
              <a:t>(</a:t>
            </a:r>
            <a:r>
              <a:rPr lang="en-US" dirty="0"/>
              <a:t>Hypothetic</a:t>
            </a:r>
            <a:r>
              <a:rPr lang="fa-IR" dirty="0" smtClean="0"/>
              <a:t>)</a:t>
            </a:r>
            <a:endParaRPr lang="en-US" dirty="0"/>
          </a:p>
        </p:txBody>
      </p:sp>
    </p:spTree>
    <p:extLst>
      <p:ext uri="{BB962C8B-B14F-4D97-AF65-F5344CB8AC3E}">
        <p14:creationId xmlns:p14="http://schemas.microsoft.com/office/powerpoint/2010/main" val="317318406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100</a:t>
            </a:r>
            <a:endParaRPr lang="en-US" dirty="0"/>
          </a:p>
        </p:txBody>
      </p:sp>
      <p:sp>
        <p:nvSpPr>
          <p:cNvPr id="6" name="کادر متن 5"/>
          <p:cNvSpPr txBox="1"/>
          <p:nvPr/>
        </p:nvSpPr>
        <p:spPr>
          <a:xfrm>
            <a:off x="395536" y="1548075"/>
            <a:ext cx="7488832" cy="4401205"/>
          </a:xfrm>
          <a:prstGeom prst="rect">
            <a:avLst/>
          </a:prstGeom>
          <a:noFill/>
        </p:spPr>
        <p:txBody>
          <a:bodyPr wrap="square" rtlCol="0">
            <a:spAutoFit/>
          </a:bodyPr>
          <a:lstStyle/>
          <a:p>
            <a:pPr algn="just" rtl="1"/>
            <a:r>
              <a:rPr lang="fa-IR" sz="4000" b="1" dirty="0" smtClean="0"/>
              <a:t>قضیه ای است که بین اجزای آن با حرف ربط «یا» فاصله می افتد و خبری را با «شک و تردید» بیان می کند.</a:t>
            </a:r>
          </a:p>
          <a:p>
            <a:pPr algn="just" rtl="1"/>
            <a:endParaRPr lang="en-US" sz="4000" b="1" dirty="0" smtClean="0"/>
          </a:p>
          <a:p>
            <a:pPr algn="just" rtl="1"/>
            <a:r>
              <a:rPr lang="fa-IR" sz="4000" b="1" dirty="0" smtClean="0"/>
              <a:t>مثال:</a:t>
            </a:r>
          </a:p>
          <a:p>
            <a:pPr algn="just" rtl="1"/>
            <a:endParaRPr lang="fa-IR" sz="4000" b="1" dirty="0" smtClean="0"/>
          </a:p>
          <a:p>
            <a:pPr algn="just" rtl="1"/>
            <a:r>
              <a:rPr lang="fa-IR" sz="4000" b="1" dirty="0" smtClean="0"/>
              <a:t> هر عدد ، یا زوج است، یا فرد است.</a:t>
            </a:r>
          </a:p>
        </p:txBody>
      </p:sp>
      <p:sp>
        <p:nvSpPr>
          <p:cNvPr id="2" name="کادر متن 1"/>
          <p:cNvSpPr txBox="1"/>
          <p:nvPr/>
        </p:nvSpPr>
        <p:spPr>
          <a:xfrm>
            <a:off x="395536" y="48687"/>
            <a:ext cx="7344816" cy="1508105"/>
          </a:xfrm>
          <a:prstGeom prst="rect">
            <a:avLst/>
          </a:prstGeom>
        </p:spPr>
        <p:txBody>
          <a:bodyPr vert="horz" lIns="91440" tIns="45720" rIns="91440" bIns="45720" rtlCol="0" anchor="ctr">
            <a:noAutofit/>
          </a:bodyPr>
          <a:lstStyle>
            <a:defPPr>
              <a:defRPr lang="en-US"/>
            </a:defPPr>
            <a:lvl1pPr algn="ctr" rtl="1">
              <a:spcBef>
                <a:spcPct val="0"/>
              </a:spcBef>
              <a:buNone/>
              <a:defRPr sz="4600" b="1" cap="none" spc="-100" baseline="0">
                <a:ln>
                  <a:noFill/>
                </a:ln>
                <a:solidFill>
                  <a:schemeClr val="tx2"/>
                </a:solidFill>
                <a:effectLst/>
                <a:latin typeface="+mj-lt"/>
                <a:ea typeface="+mj-ea"/>
                <a:cs typeface="+mj-cs"/>
              </a:defRPr>
            </a:lvl1pPr>
          </a:lstStyle>
          <a:p>
            <a:r>
              <a:rPr lang="fa-IR" dirty="0" err="1"/>
              <a:t>شرطیۀ</a:t>
            </a:r>
            <a:r>
              <a:rPr lang="fa-IR" dirty="0"/>
              <a:t> </a:t>
            </a:r>
            <a:r>
              <a:rPr lang="fa-IR" dirty="0" err="1"/>
              <a:t>منفصله</a:t>
            </a:r>
            <a:r>
              <a:rPr lang="fa-IR" dirty="0"/>
              <a:t>     (</a:t>
            </a:r>
            <a:r>
              <a:rPr lang="en-US" dirty="0"/>
              <a:t>Disjunction</a:t>
            </a:r>
            <a:r>
              <a:rPr lang="fa-IR" dirty="0"/>
              <a:t>)</a:t>
            </a:r>
            <a:endParaRPr lang="en-US" dirty="0"/>
          </a:p>
        </p:txBody>
      </p:sp>
    </p:spTree>
    <p:extLst>
      <p:ext uri="{BB962C8B-B14F-4D97-AF65-F5344CB8AC3E}">
        <p14:creationId xmlns:p14="http://schemas.microsoft.com/office/powerpoint/2010/main" val="2513468333"/>
      </p:ext>
    </p:extLst>
  </p:cSld>
  <p:clrMapOvr>
    <a:masterClrMapping/>
  </p:clrMapOvr>
  <p:transition spd="slow">
    <p:wheel spokes="1"/>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شماره اسلاید 4"/>
          <p:cNvSpPr>
            <a:spLocks noGrp="1"/>
          </p:cNvSpPr>
          <p:nvPr>
            <p:ph type="sldNum" sz="quarter" idx="12"/>
          </p:nvPr>
        </p:nvSpPr>
        <p:spPr/>
        <p:txBody>
          <a:bodyPr/>
          <a:lstStyle/>
          <a:p>
            <a:r>
              <a:rPr lang="fa-IR" dirty="0" smtClean="0"/>
              <a:t>101</a:t>
            </a:r>
            <a:endParaRPr lang="en-US" dirty="0"/>
          </a:p>
        </p:txBody>
      </p:sp>
      <p:sp>
        <p:nvSpPr>
          <p:cNvPr id="6" name="کادر متن 5"/>
          <p:cNvSpPr txBox="1"/>
          <p:nvPr/>
        </p:nvSpPr>
        <p:spPr>
          <a:xfrm>
            <a:off x="755576" y="1470664"/>
            <a:ext cx="6840760" cy="2554545"/>
          </a:xfrm>
          <a:prstGeom prst="rect">
            <a:avLst/>
          </a:prstGeom>
          <a:noFill/>
        </p:spPr>
        <p:txBody>
          <a:bodyPr wrap="square" rtlCol="0">
            <a:spAutoFit/>
          </a:bodyPr>
          <a:lstStyle/>
          <a:p>
            <a:pPr algn="just" rtl="1"/>
            <a:r>
              <a:rPr lang="fa-IR" sz="4000" b="1" dirty="0" smtClean="0"/>
              <a:t>در دستور زبان، شرطیۀ متصله را «جمله شرطی یا وجه شرطی» می نامند و شرطیه منفصله را «وجه التزامی» می گویند.</a:t>
            </a:r>
            <a:endParaRPr lang="en-US" sz="4000" b="1" dirty="0"/>
          </a:p>
        </p:txBody>
      </p:sp>
    </p:spTree>
    <p:extLst>
      <p:ext uri="{BB962C8B-B14F-4D97-AF65-F5344CB8AC3E}">
        <p14:creationId xmlns:p14="http://schemas.microsoft.com/office/powerpoint/2010/main" val="2678918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طرح زمینه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2406</TotalTime>
  <Words>6511</Words>
  <Application>Microsoft Office PowerPoint</Application>
  <PresentationFormat>On-screen Show (4:3)</PresentationFormat>
  <Paragraphs>829</Paragraphs>
  <Slides>156</Slides>
  <Notes>21</Notes>
  <HiddenSlides>0</HiddenSlides>
  <MMClips>0</MMClips>
  <ScaleCrop>false</ScaleCrop>
  <HeadingPairs>
    <vt:vector size="6" baseType="variant">
      <vt:variant>
        <vt:lpstr>Fonts Used</vt:lpstr>
      </vt:variant>
      <vt:variant>
        <vt:i4>22</vt:i4>
      </vt:variant>
      <vt:variant>
        <vt:lpstr>Theme</vt:lpstr>
      </vt:variant>
      <vt:variant>
        <vt:i4>1</vt:i4>
      </vt:variant>
      <vt:variant>
        <vt:lpstr>Slide Titles</vt:lpstr>
      </vt:variant>
      <vt:variant>
        <vt:i4>156</vt:i4>
      </vt:variant>
    </vt:vector>
  </HeadingPairs>
  <TitlesOfParts>
    <vt:vector size="179" baseType="lpstr">
      <vt:lpstr>Arial</vt:lpstr>
      <vt:lpstr>B Elham</vt:lpstr>
      <vt:lpstr>B Elm</vt:lpstr>
      <vt:lpstr>B Esfehan</vt:lpstr>
      <vt:lpstr>B Kamran</vt:lpstr>
      <vt:lpstr>B Kamran Outline</vt:lpstr>
      <vt:lpstr>B Lotus</vt:lpstr>
      <vt:lpstr>B Mehr</vt:lpstr>
      <vt:lpstr>B Mitra</vt:lpstr>
      <vt:lpstr>B Nazanin Outline</vt:lpstr>
      <vt:lpstr>B Roya</vt:lpstr>
      <vt:lpstr>B Sina</vt:lpstr>
      <vt:lpstr>B Tabassom</vt:lpstr>
      <vt:lpstr>B Titr</vt:lpstr>
      <vt:lpstr>Calibri</vt:lpstr>
      <vt:lpstr>Calibri Light</vt:lpstr>
      <vt:lpstr>Cambria</vt:lpstr>
      <vt:lpstr>Courier New</vt:lpstr>
      <vt:lpstr>Mj_Ashgar</vt:lpstr>
      <vt:lpstr>Mj_Fantezy Cut</vt:lpstr>
      <vt:lpstr>Times New Roman</vt:lpstr>
      <vt:lpstr>Wingdings</vt:lpstr>
      <vt:lpstr>Office Theme</vt:lpstr>
      <vt:lpstr>منطق و اقسام آن </vt:lpstr>
      <vt:lpstr>بنام خداوند بخشنده مهربان </vt:lpstr>
      <vt:lpstr>PowerPoint Presentation</vt:lpstr>
      <vt:lpstr>منطق و اقسام آن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بدیهی یا ضروری :   تصور و تصدیقی که نیاز به فکر و تامل ندارد و روشن  و واضح است   مثال : سردی و گرمی – روشنایی و  تاریکی </vt:lpstr>
      <vt:lpstr>PowerPoint Presentation</vt:lpstr>
      <vt:lpstr>حکم ( یا تصدیق ) :  امری ذهنی که  در قالب الفاظ و کلمات  بصورت جمله ای بیان می گردد و می تواند مثبت یا منفی باشد  جمله های منطق را گزاره یا  قضیه      proposition می نامند .  مثال :  هوا سرد است  گیاه حیوان نیست  درخت بلند است  روز روشن است     </vt:lpstr>
      <vt:lpstr>    </vt:lpstr>
      <vt:lpstr>تعریف فکر</vt:lpstr>
      <vt:lpstr>باب اول : مبحث الفاظ </vt:lpstr>
      <vt:lpstr>دلالت </vt:lpstr>
      <vt:lpstr>PowerPoint Presentation</vt:lpstr>
      <vt:lpstr>دلالت بر سه قسم است </vt:lpstr>
      <vt:lpstr>تقسیم دلالت به لفظی و غیر لفظی </vt:lpstr>
      <vt:lpstr>تقسیم بندی دلالت لفظی </vt:lpstr>
      <vt:lpstr>کلی و جزئی </vt:lpstr>
      <vt:lpstr>PowerPoint Presentation</vt:lpstr>
      <vt:lpstr>نسبت های چهار گانه ( نسب اربع)</vt:lpstr>
      <vt:lpstr>تباین کلی </vt:lpstr>
      <vt:lpstr>تساوی کلی </vt:lpstr>
      <vt:lpstr>عموم و خصوص مطلق </vt:lpstr>
      <vt:lpstr>عموم و خصوص من وجه </vt:lpstr>
      <vt:lpstr>عموم و خصوص مطلق :</vt:lpstr>
      <vt:lpstr>تناقض </vt:lpstr>
      <vt:lpstr>تضاد</vt:lpstr>
      <vt:lpstr>تفاوت تناقض و تضاد </vt:lpstr>
      <vt:lpstr>باب دوم : کلیات پنجگانه ( خمس )</vt:lpstr>
      <vt:lpstr>کلی ذاتی </vt:lpstr>
      <vt:lpstr>کلی عرضی </vt:lpstr>
      <vt:lpstr>PowerPoint Presentation</vt:lpstr>
      <vt:lpstr>PowerPoint Presentation</vt:lpstr>
      <vt:lpstr>Speciesنوع     </vt:lpstr>
      <vt:lpstr> Genus      جنس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Specific   فصل</vt:lpstr>
      <vt:lpstr>PowerPoint Presentation</vt:lpstr>
      <vt:lpstr>PowerPoint Presentation</vt:lpstr>
      <vt:lpstr>PowerPoint Presentation</vt:lpstr>
      <vt:lpstr>PowerPoint Presentation</vt:lpstr>
      <vt:lpstr>باب سوم : معرّف  ( Definiens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سر منزل مقصود تمام مباحث مذکور، مسئله « مُعرف یا تعریف» است. با بحث از تصور و تصدیق و بررسی تصور کلی و جزئی و نیز کلی ذاتی و عرضی به منزلگاه « کلیات پنجگانه یا خمس» می رسیم. کلیات خمس خود وسیله ای است برای هدفی دیگر. یعنی وسیله ای است برای معرف. </vt:lpstr>
      <vt:lpstr>در مبحث کلیات خمس، مواد لازم برای معرف فراهم می آید و در مبحث معرف یا تعریف- که هدف همه این قیل و قال هاست – با به هم پیوستن تصورات معلوم – که چیزی غیر از همان جنس و فصل و عرض خاص نیست – و ساختن تعریف به حل مجهول نائل می آییم. « زیرا تعریف، چیزی نیست مگر جمع آوری اوصاف مختلف یا موجود، یا یک شیئی، یا یک فکر در یک جمله».</vt:lpstr>
      <vt:lpstr>PowerPoint Presentation</vt:lpstr>
      <vt:lpstr>PowerPoint Presentation</vt:lpstr>
      <vt:lpstr>PowerPoint Presentation</vt:lpstr>
      <vt:lpstr>تعریف قضیه</vt:lpstr>
      <vt:lpstr>PowerPoint Presentation</vt:lpstr>
      <vt:lpstr>PowerPoint Presentation</vt:lpstr>
      <vt:lpstr>اجزای قضیه حملیه</vt:lpstr>
      <vt:lpstr>PowerPoint Presentation</vt:lpstr>
      <vt:lpstr>PowerPoint Presentation</vt:lpstr>
      <vt:lpstr>PowerPoint Presentation</vt:lpstr>
      <vt:lpstr>PowerPoint Presentation</vt:lpstr>
      <vt:lpstr>PowerPoint Presentation</vt:lpstr>
      <vt:lpstr>PowerPoint Presentation</vt:lpstr>
      <vt:lpstr>اجرای قضیه شرطیه  قضیه های شرطیه، دست کم، مرکب از دو جزءاند:   مقـدم  و تالـی</vt:lpstr>
      <vt:lpstr>PowerPoint Presentation</vt:lpstr>
      <vt:lpstr>PowerPoint Presentation</vt:lpstr>
      <vt:lpstr>PowerPoint Presentation</vt:lpstr>
      <vt:lpstr>قضیه حملیه و شرطیه دارای اقسام مختلفی هستند که در اینجا به ذکر مهم ترین اقسام آنها می پردازیم.</vt:lpstr>
      <vt:lpstr>ج) اقسام قضیه شرطیه </vt:lpstr>
      <vt:lpstr>PowerPoint Presentation</vt:lpstr>
      <vt:lpstr>PowerPoint Presentation</vt:lpstr>
      <vt:lpstr>PowerPoint Presentation</vt:lpstr>
      <vt:lpstr>PowerPoint Presentation</vt:lpstr>
      <vt:lpstr>د) اقسام حملیه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۱.  تام :  هنگامی که تمام موارد جزئی بررسی شود و سپس حکم کلی صادر گردد.    مثل اینکه تمام انواع فلز را حرارت دهیم و سپس حکم بر انبساط همۀ فلزات کنیم. </vt:lpstr>
      <vt:lpstr> ۲.  ناقص:  چنان است که با آزمایش و بررسی چند مورد، حکم کلی صادر گردد.   مثل اینکه با حرارت دادن چند نمونه فلز، حکم به انبساط تمام فلزات بدهیم.</vt:lpstr>
      <vt:lpstr>PowerPoint Presentation</vt:lpstr>
      <vt:lpstr>PowerPoint Presentation</vt:lpstr>
      <vt:lpstr>PowerPoint Presentation</vt:lpstr>
      <vt:lpstr>PowerPoint Presentation</vt:lpstr>
      <vt:lpstr>در اصطلاح، هر کدام از قضیۀ اول و دوم را «مقدمه» می گویند و قضیه ای را که با پذیرش دو مقدمه پذیرفته می شود، «نتیجه» می نامند.</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انتقاد بر منطق صوری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برخی از اجسام، فلزند، - هر فلزی هادی حرارت است،  - برخی از اجسام هادی حرارت اند،  سبب برهانی بودن قیاس مذکور آن است که مقدمه نخستین یا صغری آن « = برخی از اجسام فلزند» حاصل حس است و مقدمه دومین یا کبرایان « = هرفلزی هادی حرارت است» امری تجربی است.</vt:lpstr>
      <vt:lpstr>اهل منطق در بخش «صناعات پنجگانه» ضمن تقسیم انواع قیاس از لحاظ ماده یا ارتباط قیاس با واقعیتهای بیرونی – ذهنی به پنج قسم (= صناعات خمسه) به اهمیت برهان یا قیاس برهانی تصریح می کنند و در بحث از مقدمه های قیاس برهانی اهمیت و ارزش محسوسات و مجرّبات، یعنی دانشهای به بار آمده از حس و تجربه ، را باز می نمایند.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Tannaz</dc:creator>
  <cp:lastModifiedBy>yazdan_bakhsh@yahoo.com</cp:lastModifiedBy>
  <cp:revision>518</cp:revision>
  <dcterms:created xsi:type="dcterms:W3CDTF">2012-12-05T19:21:39Z</dcterms:created>
  <dcterms:modified xsi:type="dcterms:W3CDTF">2020-10-09T20:50:38Z</dcterms:modified>
</cp:coreProperties>
</file>